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3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4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5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6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7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8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9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0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1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2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3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4.xml" ContentType="application/vnd.openxmlformats-officedocument.theme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15.xml" ContentType="application/vnd.openxmlformats-officedocument.theme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16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17.xml" ContentType="application/vnd.openxmlformats-officedocument.theme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18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19.xml" ContentType="application/vnd.openxmlformats-officedocument.theme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theme/theme20.xml" ContentType="application/vnd.openxmlformats-officedocument.theme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theme/theme21.xml" ContentType="application/vnd.openxmlformats-officedocument.theme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4"/>
    <p:sldMasterId id="2147483761" r:id="rId5"/>
    <p:sldMasterId id="2147483773" r:id="rId6"/>
    <p:sldMasterId id="2147483788" r:id="rId7"/>
    <p:sldMasterId id="2147483800" r:id="rId8"/>
    <p:sldMasterId id="2147483812" r:id="rId9"/>
    <p:sldMasterId id="2147483824" r:id="rId10"/>
    <p:sldMasterId id="2147483836" r:id="rId11"/>
    <p:sldMasterId id="2147483848" r:id="rId12"/>
    <p:sldMasterId id="2147483860" r:id="rId13"/>
    <p:sldMasterId id="2147483872" r:id="rId14"/>
    <p:sldMasterId id="2147483884" r:id="rId15"/>
    <p:sldMasterId id="2147483896" r:id="rId16"/>
    <p:sldMasterId id="2147483908" r:id="rId17"/>
    <p:sldMasterId id="2147483920" r:id="rId18"/>
    <p:sldMasterId id="2147483932" r:id="rId19"/>
    <p:sldMasterId id="2147483944" r:id="rId20"/>
    <p:sldMasterId id="2147483956" r:id="rId21"/>
    <p:sldMasterId id="2147483968" r:id="rId22"/>
    <p:sldMasterId id="2147483980" r:id="rId23"/>
    <p:sldMasterId id="2147483997" r:id="rId24"/>
    <p:sldMasterId id="2147484022" r:id="rId25"/>
  </p:sldMasterIdLst>
  <p:notesMasterIdLst>
    <p:notesMasterId r:id="rId41"/>
  </p:notesMasterIdLst>
  <p:handoutMasterIdLst>
    <p:handoutMasterId r:id="rId42"/>
  </p:handoutMasterIdLst>
  <p:sldIdLst>
    <p:sldId id="736" r:id="rId26"/>
    <p:sldId id="878" r:id="rId27"/>
    <p:sldId id="898" r:id="rId28"/>
    <p:sldId id="889" r:id="rId29"/>
    <p:sldId id="891" r:id="rId30"/>
    <p:sldId id="893" r:id="rId31"/>
    <p:sldId id="892" r:id="rId32"/>
    <p:sldId id="895" r:id="rId33"/>
    <p:sldId id="896" r:id="rId34"/>
    <p:sldId id="897" r:id="rId35"/>
    <p:sldId id="730" r:id="rId36"/>
    <p:sldId id="872" r:id="rId37"/>
    <p:sldId id="873" r:id="rId38"/>
    <p:sldId id="899" r:id="rId39"/>
    <p:sldId id="875" r:id="rId40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urit Gal" initials="NG" lastIdx="1" clrIdx="0">
    <p:extLst/>
  </p:cmAuthor>
  <p:cmAuthor id="2" name="Nurit Gal" initials="NG [2]" lastIdx="1" clrIdx="1">
    <p:extLst/>
  </p:cmAuthor>
  <p:cmAuthor id="3" name="ron" initials="r" lastIdx="7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92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סגנון בהיר 2 - הדגשה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990" autoAdjust="0"/>
    <p:restoredTop sz="78909" autoAdjust="0"/>
  </p:normalViewPr>
  <p:slideViewPr>
    <p:cSldViewPr>
      <p:cViewPr>
        <p:scale>
          <a:sx n="95" d="100"/>
          <a:sy n="95" d="100"/>
        </p:scale>
        <p:origin x="124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6" y="129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Master" Target="slideMasters/slideMaster17.xml"/><Relationship Id="rId21" Type="http://schemas.openxmlformats.org/officeDocument/2006/relationships/slideMaster" Target="slideMasters/slideMaster18.xml"/><Relationship Id="rId22" Type="http://schemas.openxmlformats.org/officeDocument/2006/relationships/slideMaster" Target="slideMasters/slideMaster19.xml"/><Relationship Id="rId23" Type="http://schemas.openxmlformats.org/officeDocument/2006/relationships/slideMaster" Target="slideMasters/slideMaster20.xml"/><Relationship Id="rId24" Type="http://schemas.openxmlformats.org/officeDocument/2006/relationships/slideMaster" Target="slideMasters/slideMaster21.xml"/><Relationship Id="rId25" Type="http://schemas.openxmlformats.org/officeDocument/2006/relationships/slideMaster" Target="slideMasters/slideMaster22.xml"/><Relationship Id="rId26" Type="http://schemas.openxmlformats.org/officeDocument/2006/relationships/slide" Target="slides/slide1.xml"/><Relationship Id="rId27" Type="http://schemas.openxmlformats.org/officeDocument/2006/relationships/slide" Target="slides/slide2.xml"/><Relationship Id="rId28" Type="http://schemas.openxmlformats.org/officeDocument/2006/relationships/slide" Target="slides/slide3.xml"/><Relationship Id="rId29" Type="http://schemas.openxmlformats.org/officeDocument/2006/relationships/slide" Target="slides/slide4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30" Type="http://schemas.openxmlformats.org/officeDocument/2006/relationships/slide" Target="slides/slide5.xml"/><Relationship Id="rId31" Type="http://schemas.openxmlformats.org/officeDocument/2006/relationships/slide" Target="slides/slide6.xml"/><Relationship Id="rId32" Type="http://schemas.openxmlformats.org/officeDocument/2006/relationships/slide" Target="slides/slide7.xml"/><Relationship Id="rId9" Type="http://schemas.openxmlformats.org/officeDocument/2006/relationships/slideMaster" Target="slideMasters/slideMaster6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3" Type="http://schemas.openxmlformats.org/officeDocument/2006/relationships/slide" Target="slides/slide8.xml"/><Relationship Id="rId34" Type="http://schemas.openxmlformats.org/officeDocument/2006/relationships/slide" Target="slides/slide9.xml"/><Relationship Id="rId35" Type="http://schemas.openxmlformats.org/officeDocument/2006/relationships/slide" Target="slides/slide10.xml"/><Relationship Id="rId36" Type="http://schemas.openxmlformats.org/officeDocument/2006/relationships/slide" Target="slides/slide11.xml"/><Relationship Id="rId10" Type="http://schemas.openxmlformats.org/officeDocument/2006/relationships/slideMaster" Target="slideMasters/slideMaster7.xml"/><Relationship Id="rId11" Type="http://schemas.openxmlformats.org/officeDocument/2006/relationships/slideMaster" Target="slideMasters/slideMaster8.xml"/><Relationship Id="rId12" Type="http://schemas.openxmlformats.org/officeDocument/2006/relationships/slideMaster" Target="slideMasters/slideMaster9.xml"/><Relationship Id="rId13" Type="http://schemas.openxmlformats.org/officeDocument/2006/relationships/slideMaster" Target="slideMasters/slideMaster10.xml"/><Relationship Id="rId14" Type="http://schemas.openxmlformats.org/officeDocument/2006/relationships/slideMaster" Target="slideMasters/slideMaster11.xml"/><Relationship Id="rId15" Type="http://schemas.openxmlformats.org/officeDocument/2006/relationships/slideMaster" Target="slideMasters/slideMaster12.xml"/><Relationship Id="rId16" Type="http://schemas.openxmlformats.org/officeDocument/2006/relationships/slideMaster" Target="slideMasters/slideMaster13.xml"/><Relationship Id="rId17" Type="http://schemas.openxmlformats.org/officeDocument/2006/relationships/slideMaster" Target="slideMasters/slideMaster14.xml"/><Relationship Id="rId18" Type="http://schemas.openxmlformats.org/officeDocument/2006/relationships/slideMaster" Target="slideMasters/slideMaster15.xml"/><Relationship Id="rId19" Type="http://schemas.openxmlformats.org/officeDocument/2006/relationships/slideMaster" Target="slideMasters/slideMaster16.xml"/><Relationship Id="rId37" Type="http://schemas.openxmlformats.org/officeDocument/2006/relationships/slide" Target="slides/slide12.xml"/><Relationship Id="rId38" Type="http://schemas.openxmlformats.org/officeDocument/2006/relationships/slide" Target="slides/slide13.xml"/><Relationship Id="rId39" Type="http://schemas.openxmlformats.org/officeDocument/2006/relationships/slide" Target="slides/slide14.xml"/><Relationship Id="rId40" Type="http://schemas.openxmlformats.org/officeDocument/2006/relationships/slide" Target="slides/slide15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commentAuthors" Target="commentAuthors.xml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\nurit105\Documents\&#1512;&#1513;&#1493;&#1514;%20&#1492;&#1495;&#1513;&#1502;&#1500;\&#1502;&#1505;&#1502;&#1499;&#1497;%20&#1512;&#1513;&#1493;&#1514;\&#1488;&#1511;&#1505;&#1500;%20&#1506;&#1494;&#1512;%20&#1500;&#1502;&#1510;&#1490;&#1514;%20&#1497;&#1493;&#1501;%20&#1506;&#1497;&#1493;&#1503;%20&#1514;&#1493;&#1499;&#1504;&#1497;&#1514;%20&#1488;&#148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\nuritgal\Documents\&#1514;&#1493;&#1499;&#1504;&#1497;&#1514;%20&#1488;&#1489;\&#1488;&#1511;&#1505;&#1500;%20&#1506;&#1494;&#1512;%20&#1500;&#1502;&#1510;&#1490;&#1514;%20&#1497;&#1493;&#1501;%20&#1506;&#1497;&#1493;&#1503;.xlsx" TargetMode="External"/><Relationship Id="rId2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\nuritgal\Documents\&#1514;&#1493;&#1499;&#1504;&#1497;&#1514;%20&#1488;&#1489;\&#1488;&#1511;&#1505;&#1500;%20&#1506;&#1494;&#1512;%20&#1500;&#1502;&#1510;&#1490;&#1514;%20&#1497;&#1493;&#1501;%20&#1506;&#1497;&#1493;&#1503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/edisonsrv\data\&#1497;&#1493;&#1505;&#1497;\&#1514;&#1499;&#1504;&#1497;&#1514;%20&#1488;&#1489;\&#1502;&#1510;&#1490;&#1493;&#1514;%20&#1500;&#1497;&#1493;&#1501;%20&#1506;&#1497;&#1493;&#1503;\&#1488;&#1511;&#1505;&#1500;%20&#1506;&#1494;&#1512;%20&#1500;&#1502;&#1510;&#1490;&#1514;%20&#1497;&#1493;&#1501;%2017.09.2017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/edisonsrv\data\&#1497;&#1493;&#1505;&#1497;\&#1514;&#1499;&#1504;&#1497;&#1514;%20&#1488;&#1489;\&#1502;&#1510;&#1490;&#1493;&#1514;%20&#1500;&#1497;&#1493;&#1501;%20&#1506;&#1497;&#1493;&#1503;\&#1488;&#1511;&#1505;&#1500;%20&#1506;&#1494;&#1512;%20&#1500;&#1502;&#1510;&#1490;&#1514;%20&#1497;&#1493;&#1501;%2017.09.2017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6.jpeg"/><Relationship Id="rId2" Type="http://schemas.openxmlformats.org/officeDocument/2006/relationships/image" Target="../media/image87.jpeg"/><Relationship Id="rId3" Type="http://schemas.openxmlformats.org/officeDocument/2006/relationships/oleObject" Target="file:////Users\nuritgal\Downloads\&#1488;&#1511;&#1505;&#1500;%20&#1506;&#1494;&#1512;%20&#1500;&#1502;&#1510;&#1490;&#1514;%20&#1497;&#1493;&#1501;%20&#1506;&#1497;&#1493;&#1503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/edisonsrv\data\&#1497;&#1493;&#1505;&#1497;\&#1514;&#1499;&#1504;&#1497;&#1514;%20&#1488;&#1489;\&#1502;&#1510;&#1490;&#1493;&#1514;%20&#1500;&#1497;&#1493;&#1501;%20&#1506;&#1497;&#1493;&#1503;\&#1488;&#1511;&#1505;&#1500;%20&#1506;&#1494;&#1512;%20&#1500;&#1502;&#1510;&#1490;&#1514;%20&#1497;&#1493;&#1501;%2018.0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905822468993748"/>
          <c:y val="0.133970786995033"/>
          <c:w val="0.882000039590363"/>
          <c:h val="0.69366242879724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'תמהיל דלקים שנתי'!#REF!</c:f>
              <c:strCache>
                <c:ptCount val="1"/>
                <c:pt idx="0">
                  <c:v>#REF!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'תמהיל דלקים שנתי'!$E$7:$E$22</c:f>
              <c:numCache>
                <c:formatCode>General</c:formatCode>
                <c:ptCount val="16"/>
                <c:pt idx="0">
                  <c:v>2015.0</c:v>
                </c:pt>
                <c:pt idx="1">
                  <c:v>2016.0</c:v>
                </c:pt>
                <c:pt idx="2">
                  <c:v>2017.0</c:v>
                </c:pt>
                <c:pt idx="3">
                  <c:v>2018.0</c:v>
                </c:pt>
                <c:pt idx="4">
                  <c:v>2019.0</c:v>
                </c:pt>
                <c:pt idx="5">
                  <c:v>2020.0</c:v>
                </c:pt>
                <c:pt idx="6">
                  <c:v>2021.0</c:v>
                </c:pt>
                <c:pt idx="7">
                  <c:v>2022.0</c:v>
                </c:pt>
                <c:pt idx="8">
                  <c:v>2023.0</c:v>
                </c:pt>
                <c:pt idx="9">
                  <c:v>2024.0</c:v>
                </c:pt>
                <c:pt idx="10">
                  <c:v>2025.0</c:v>
                </c:pt>
                <c:pt idx="11">
                  <c:v>2026.0</c:v>
                </c:pt>
                <c:pt idx="12">
                  <c:v>2027.0</c:v>
                </c:pt>
                <c:pt idx="13">
                  <c:v>2028.0</c:v>
                </c:pt>
                <c:pt idx="14">
                  <c:v>2029.0</c:v>
                </c:pt>
                <c:pt idx="15">
                  <c:v>2030.0</c:v>
                </c:pt>
              </c:numCache>
            </c:numRef>
          </c:xVal>
          <c:yVal>
            <c:numRef>
              <c:f>'תמהיל דלקים שנתי'!#REF!</c:f>
              <c:numCache>
                <c:formatCode>General</c:formatCode>
                <c:ptCount val="1"/>
                <c:pt idx="0">
                  <c:v>1.0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'תמהיל דלקים שנתי'!$F$6</c:f>
              <c:strCache>
                <c:ptCount val="1"/>
                <c:pt idx="0">
                  <c:v>הגבלת סדר העמסה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'תמהיל דלקים שנתי'!$E$7:$E$22</c:f>
              <c:numCache>
                <c:formatCode>General</c:formatCode>
                <c:ptCount val="16"/>
                <c:pt idx="0">
                  <c:v>2015.0</c:v>
                </c:pt>
                <c:pt idx="1">
                  <c:v>2016.0</c:v>
                </c:pt>
                <c:pt idx="2">
                  <c:v>2017.0</c:v>
                </c:pt>
                <c:pt idx="3">
                  <c:v>2018.0</c:v>
                </c:pt>
                <c:pt idx="4">
                  <c:v>2019.0</c:v>
                </c:pt>
                <c:pt idx="5">
                  <c:v>2020.0</c:v>
                </c:pt>
                <c:pt idx="6">
                  <c:v>2021.0</c:v>
                </c:pt>
                <c:pt idx="7">
                  <c:v>2022.0</c:v>
                </c:pt>
                <c:pt idx="8">
                  <c:v>2023.0</c:v>
                </c:pt>
                <c:pt idx="9">
                  <c:v>2024.0</c:v>
                </c:pt>
                <c:pt idx="10">
                  <c:v>2025.0</c:v>
                </c:pt>
                <c:pt idx="11">
                  <c:v>2026.0</c:v>
                </c:pt>
                <c:pt idx="12">
                  <c:v>2027.0</c:v>
                </c:pt>
                <c:pt idx="13">
                  <c:v>2028.0</c:v>
                </c:pt>
                <c:pt idx="14">
                  <c:v>2029.0</c:v>
                </c:pt>
                <c:pt idx="15">
                  <c:v>2030.0</c:v>
                </c:pt>
              </c:numCache>
            </c:numRef>
          </c:xVal>
          <c:yVal>
            <c:numRef>
              <c:f>'תמהיל דלקים שנתי'!$F$7:$F$22</c:f>
              <c:numCache>
                <c:formatCode>0.0</c:formatCode>
                <c:ptCount val="16"/>
                <c:pt idx="0">
                  <c:v>30.0</c:v>
                </c:pt>
                <c:pt idx="1">
                  <c:v>24.3</c:v>
                </c:pt>
                <c:pt idx="2">
                  <c:v>22.0</c:v>
                </c:pt>
                <c:pt idx="3">
                  <c:v>22.0</c:v>
                </c:pt>
                <c:pt idx="4">
                  <c:v>22.0</c:v>
                </c:pt>
                <c:pt idx="5">
                  <c:v>22.0</c:v>
                </c:pt>
                <c:pt idx="6">
                  <c:v>22.0</c:v>
                </c:pt>
                <c:pt idx="7">
                  <c:v>22.0</c:v>
                </c:pt>
                <c:pt idx="8">
                  <c:v>18.0</c:v>
                </c:pt>
                <c:pt idx="9">
                  <c:v>18.0</c:v>
                </c:pt>
                <c:pt idx="10">
                  <c:v>18.0</c:v>
                </c:pt>
                <c:pt idx="11">
                  <c:v>18.0</c:v>
                </c:pt>
                <c:pt idx="12">
                  <c:v>18.0</c:v>
                </c:pt>
                <c:pt idx="13">
                  <c:v>18.0</c:v>
                </c:pt>
                <c:pt idx="14">
                  <c:v>18.0</c:v>
                </c:pt>
                <c:pt idx="15">
                  <c:v>18.0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11997712"/>
        <c:axId val="-1012017216"/>
      </c:scatterChart>
      <c:valAx>
        <c:axId val="-1111997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12017216"/>
        <c:crosses val="autoZero"/>
        <c:crossBetween val="midCat"/>
      </c:valAx>
      <c:valAx>
        <c:axId val="-1012017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he-IL"/>
                  <a:t>יצור</a:t>
                </a:r>
                <a:r>
                  <a:rPr lang="he-IL" baseline="0"/>
                  <a:t> שנתי </a:t>
                </a:r>
                <a:r>
                  <a:rPr lang="en-US" baseline="0"/>
                  <a:t>TWH</a:t>
                </a:r>
                <a:endParaRPr lang="he-IL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1119977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669456836611"/>
          <c:y val="0.187625771393142"/>
          <c:w val="0.795996617019795"/>
          <c:h val="0.645060640631455"/>
        </c:manualLayout>
      </c:layout>
      <c:lineChart>
        <c:grouping val="standard"/>
        <c:varyColors val="0"/>
        <c:ser>
          <c:idx val="0"/>
          <c:order val="0"/>
          <c:tx>
            <c:v>חח"י</c:v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 תחזיות ביקוש '!$Z$8:$Z$22</c:f>
              <c:numCache>
                <c:formatCode>General</c:formatCode>
                <c:ptCount val="15"/>
                <c:pt idx="0">
                  <c:v>2016.0</c:v>
                </c:pt>
                <c:pt idx="1">
                  <c:v>2017.0</c:v>
                </c:pt>
                <c:pt idx="2">
                  <c:v>2018.0</c:v>
                </c:pt>
                <c:pt idx="3">
                  <c:v>2019.0</c:v>
                </c:pt>
                <c:pt idx="4">
                  <c:v>2020.0</c:v>
                </c:pt>
                <c:pt idx="5">
                  <c:v>2021.0</c:v>
                </c:pt>
                <c:pt idx="6">
                  <c:v>2022.0</c:v>
                </c:pt>
                <c:pt idx="7">
                  <c:v>2023.0</c:v>
                </c:pt>
                <c:pt idx="8">
                  <c:v>2024.0</c:v>
                </c:pt>
                <c:pt idx="9">
                  <c:v>2025.0</c:v>
                </c:pt>
                <c:pt idx="10">
                  <c:v>2026.0</c:v>
                </c:pt>
                <c:pt idx="11">
                  <c:v>2027.0</c:v>
                </c:pt>
                <c:pt idx="12">
                  <c:v>2028.0</c:v>
                </c:pt>
                <c:pt idx="13">
                  <c:v>2029.0</c:v>
                </c:pt>
                <c:pt idx="14">
                  <c:v>2030.0</c:v>
                </c:pt>
              </c:numCache>
            </c:numRef>
          </c:cat>
          <c:val>
            <c:numRef>
              <c:f>' תחזיות ביקוש '!$H$8:$H$22</c:f>
              <c:numCache>
                <c:formatCode>#,##0</c:formatCode>
                <c:ptCount val="15"/>
                <c:pt idx="0">
                  <c:v>60.885</c:v>
                </c:pt>
                <c:pt idx="1">
                  <c:v>64.66186162624822</c:v>
                </c:pt>
                <c:pt idx="2">
                  <c:v>66.09259254143632</c:v>
                </c:pt>
                <c:pt idx="3">
                  <c:v>67.39649598930482</c:v>
                </c:pt>
                <c:pt idx="4">
                  <c:v>69.27270481144316</c:v>
                </c:pt>
                <c:pt idx="5">
                  <c:v>71.11474747474747</c:v>
                </c:pt>
                <c:pt idx="6">
                  <c:v>73.11086134969325</c:v>
                </c:pt>
                <c:pt idx="7">
                  <c:v>75.07524195470795</c:v>
                </c:pt>
                <c:pt idx="8">
                  <c:v>77.18899303944305</c:v>
                </c:pt>
                <c:pt idx="9">
                  <c:v>79.26491299435032</c:v>
                </c:pt>
                <c:pt idx="10">
                  <c:v>81.41879120879115</c:v>
                </c:pt>
                <c:pt idx="11">
                  <c:v>83.74011752136765</c:v>
                </c:pt>
                <c:pt idx="12">
                  <c:v>86.02858688865749</c:v>
                </c:pt>
                <c:pt idx="13">
                  <c:v>88.38869300911862</c:v>
                </c:pt>
                <c:pt idx="14">
                  <c:v>90.90694362017825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EC4C-4757-827B-864957E32E11}"/>
            </c:ext>
          </c:extLst>
        </c:ser>
        <c:ser>
          <c:idx val="1"/>
          <c:order val="1"/>
          <c:tx>
            <c:v>יצרנים פרטיים*</c:v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 תחזיות ביקוש '!$Z$8:$Z$22</c:f>
              <c:numCache>
                <c:formatCode>General</c:formatCode>
                <c:ptCount val="15"/>
                <c:pt idx="0">
                  <c:v>2016.0</c:v>
                </c:pt>
                <c:pt idx="1">
                  <c:v>2017.0</c:v>
                </c:pt>
                <c:pt idx="2">
                  <c:v>2018.0</c:v>
                </c:pt>
                <c:pt idx="3">
                  <c:v>2019.0</c:v>
                </c:pt>
                <c:pt idx="4">
                  <c:v>2020.0</c:v>
                </c:pt>
                <c:pt idx="5">
                  <c:v>2021.0</c:v>
                </c:pt>
                <c:pt idx="6">
                  <c:v>2022.0</c:v>
                </c:pt>
                <c:pt idx="7">
                  <c:v>2023.0</c:v>
                </c:pt>
                <c:pt idx="8">
                  <c:v>2024.0</c:v>
                </c:pt>
                <c:pt idx="9">
                  <c:v>2025.0</c:v>
                </c:pt>
                <c:pt idx="10">
                  <c:v>2026.0</c:v>
                </c:pt>
                <c:pt idx="11">
                  <c:v>2027.0</c:v>
                </c:pt>
                <c:pt idx="12">
                  <c:v>2028.0</c:v>
                </c:pt>
                <c:pt idx="13">
                  <c:v>2029.0</c:v>
                </c:pt>
                <c:pt idx="14">
                  <c:v>2030.0</c:v>
                </c:pt>
              </c:numCache>
            </c:numRef>
          </c:cat>
          <c:val>
            <c:numRef>
              <c:f>' תחזיות ביקוש '!$P$8:$P$22</c:f>
              <c:numCache>
                <c:formatCode>_ * #,##0.00_ ;_ * \-#,##0.00_ ;_ * "-"??_ ;_ @_ </c:formatCode>
                <c:ptCount val="15"/>
                <c:pt idx="0" formatCode="#,##0">
                  <c:v>60.885</c:v>
                </c:pt>
                <c:pt idx="1">
                  <c:v>63.07686</c:v>
                </c:pt>
                <c:pt idx="2">
                  <c:v>65.34762696000016</c:v>
                </c:pt>
                <c:pt idx="3">
                  <c:v>67.70014153055973</c:v>
                </c:pt>
                <c:pt idx="4">
                  <c:v>70.40814719178235</c:v>
                </c:pt>
                <c:pt idx="5">
                  <c:v>73.22447307945362</c:v>
                </c:pt>
                <c:pt idx="6">
                  <c:v>76.15345200263148</c:v>
                </c:pt>
                <c:pt idx="7">
                  <c:v>79.19959008273713</c:v>
                </c:pt>
                <c:pt idx="8">
                  <c:v>82.36757368604662</c:v>
                </c:pt>
                <c:pt idx="9">
                  <c:v>86.07411450191882</c:v>
                </c:pt>
                <c:pt idx="10">
                  <c:v>89.9474496545052</c:v>
                </c:pt>
                <c:pt idx="11">
                  <c:v>93.99508488895777</c:v>
                </c:pt>
                <c:pt idx="12">
                  <c:v>98.22486370896092</c:v>
                </c:pt>
                <c:pt idx="13">
                  <c:v>102.6449825758641</c:v>
                </c:pt>
                <c:pt idx="14" formatCode="_ * #,##0_ ;_ * \-#,##0_ ;_ * &quot;-&quot;??_ ;_ @_ ">
                  <c:v>107.2640067917781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EC4C-4757-827B-864957E32E11}"/>
            </c:ext>
          </c:extLst>
        </c:ser>
        <c:ser>
          <c:idx val="2"/>
          <c:order val="2"/>
          <c:tx>
            <c:v>בנק ישראל</c:v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 תחזיות ביקוש '!$Z$8:$Z$22</c:f>
              <c:numCache>
                <c:formatCode>General</c:formatCode>
                <c:ptCount val="15"/>
                <c:pt idx="0">
                  <c:v>2016.0</c:v>
                </c:pt>
                <c:pt idx="1">
                  <c:v>2017.0</c:v>
                </c:pt>
                <c:pt idx="2">
                  <c:v>2018.0</c:v>
                </c:pt>
                <c:pt idx="3">
                  <c:v>2019.0</c:v>
                </c:pt>
                <c:pt idx="4">
                  <c:v>2020.0</c:v>
                </c:pt>
                <c:pt idx="5">
                  <c:v>2021.0</c:v>
                </c:pt>
                <c:pt idx="6">
                  <c:v>2022.0</c:v>
                </c:pt>
                <c:pt idx="7">
                  <c:v>2023.0</c:v>
                </c:pt>
                <c:pt idx="8">
                  <c:v>2024.0</c:v>
                </c:pt>
                <c:pt idx="9">
                  <c:v>2025.0</c:v>
                </c:pt>
                <c:pt idx="10">
                  <c:v>2026.0</c:v>
                </c:pt>
                <c:pt idx="11">
                  <c:v>2027.0</c:v>
                </c:pt>
                <c:pt idx="12">
                  <c:v>2028.0</c:v>
                </c:pt>
                <c:pt idx="13">
                  <c:v>2029.0</c:v>
                </c:pt>
                <c:pt idx="14">
                  <c:v>2030.0</c:v>
                </c:pt>
              </c:numCache>
            </c:numRef>
          </c:cat>
          <c:val>
            <c:numRef>
              <c:f>' תחזיות ביקוש '!$V$8:$V$22</c:f>
              <c:numCache>
                <c:formatCode>_ * #,##0.00_ ;_ * \-#,##0.00_ ;_ * "-"??_ ;_ @_ </c:formatCode>
                <c:ptCount val="15"/>
                <c:pt idx="0" formatCode="#,##0">
                  <c:v>60.885</c:v>
                </c:pt>
                <c:pt idx="1">
                  <c:v>62.52889500000001</c:v>
                </c:pt>
                <c:pt idx="2">
                  <c:v>64.21717516499998</c:v>
                </c:pt>
                <c:pt idx="3">
                  <c:v>65.95103889445465</c:v>
                </c:pt>
                <c:pt idx="4">
                  <c:v>67.73171694460526</c:v>
                </c:pt>
                <c:pt idx="5">
                  <c:v>69.56047330210944</c:v>
                </c:pt>
                <c:pt idx="6">
                  <c:v>71.43860608126662</c:v>
                </c:pt>
                <c:pt idx="7">
                  <c:v>73.36744844546075</c:v>
                </c:pt>
                <c:pt idx="8">
                  <c:v>75.34836955348801</c:v>
                </c:pt>
                <c:pt idx="9">
                  <c:v>77.38277553143205</c:v>
                </c:pt>
                <c:pt idx="10">
                  <c:v>79.47211047078092</c:v>
                </c:pt>
                <c:pt idx="11">
                  <c:v>81.61785745349208</c:v>
                </c:pt>
                <c:pt idx="12">
                  <c:v>83.82153960473637</c:v>
                </c:pt>
                <c:pt idx="13">
                  <c:v>86.08472117406409</c:v>
                </c:pt>
                <c:pt idx="14" formatCode="_ * #,##0_ ;_ * \-#,##0_ ;_ * &quot;-&quot;??_ ;_ @_ ">
                  <c:v>88.40900864576397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EC4C-4757-827B-864957E32E11}"/>
            </c:ext>
          </c:extLst>
        </c:ser>
        <c:ser>
          <c:idx val="6"/>
          <c:order val="3"/>
          <c:tx>
            <c:strRef>
              <c:f>' תחזיות ביקוש '!$AA$6</c:f>
              <c:strCache>
                <c:ptCount val="1"/>
                <c:pt idx="0">
                  <c:v>מדיניות הממשלה (התייעלות)</c:v>
                </c:pt>
              </c:strCache>
            </c:strRef>
          </c:tx>
          <c:spPr>
            <a:ln w="53975">
              <a:solidFill>
                <a:schemeClr val="accent6">
                  <a:lumMod val="75000"/>
                </a:schemeClr>
              </a:solidFill>
              <a:prstDash val="dash"/>
            </a:ln>
          </c:spPr>
          <c:marker>
            <c:symbol val="none"/>
          </c:marker>
          <c:cat>
            <c:numRef>
              <c:f>' תחזיות ביקוש '!$Z$8:$Z$22</c:f>
              <c:numCache>
                <c:formatCode>General</c:formatCode>
                <c:ptCount val="15"/>
                <c:pt idx="0">
                  <c:v>2016.0</c:v>
                </c:pt>
                <c:pt idx="1">
                  <c:v>2017.0</c:v>
                </c:pt>
                <c:pt idx="2">
                  <c:v>2018.0</c:v>
                </c:pt>
                <c:pt idx="3">
                  <c:v>2019.0</c:v>
                </c:pt>
                <c:pt idx="4">
                  <c:v>2020.0</c:v>
                </c:pt>
                <c:pt idx="5">
                  <c:v>2021.0</c:v>
                </c:pt>
                <c:pt idx="6">
                  <c:v>2022.0</c:v>
                </c:pt>
                <c:pt idx="7">
                  <c:v>2023.0</c:v>
                </c:pt>
                <c:pt idx="8">
                  <c:v>2024.0</c:v>
                </c:pt>
                <c:pt idx="9">
                  <c:v>2025.0</c:v>
                </c:pt>
                <c:pt idx="10">
                  <c:v>2026.0</c:v>
                </c:pt>
                <c:pt idx="11">
                  <c:v>2027.0</c:v>
                </c:pt>
                <c:pt idx="12">
                  <c:v>2028.0</c:v>
                </c:pt>
                <c:pt idx="13">
                  <c:v>2029.0</c:v>
                </c:pt>
                <c:pt idx="14">
                  <c:v>2030.0</c:v>
                </c:pt>
              </c:numCache>
            </c:numRef>
          </c:cat>
          <c:val>
            <c:numRef>
              <c:f>' תחזיות ביקוש '!$AA$8:$AA$22</c:f>
              <c:numCache>
                <c:formatCode>_ * #,##0.00_ ;_ * \-#,##0.00_ ;_ * "-"??_ ;_ @_ </c:formatCode>
                <c:ptCount val="15"/>
                <c:pt idx="0" formatCode="#,##0">
                  <c:v>60.885</c:v>
                </c:pt>
                <c:pt idx="1">
                  <c:v>62.066169</c:v>
                </c:pt>
                <c:pt idx="2">
                  <c:v>63.27025267860001</c:v>
                </c:pt>
                <c:pt idx="3">
                  <c:v>64.49769558056486</c:v>
                </c:pt>
                <c:pt idx="4">
                  <c:v>65.74895087482781</c:v>
                </c:pt>
                <c:pt idx="5">
                  <c:v>67.02448052179935</c:v>
                </c:pt>
                <c:pt idx="6">
                  <c:v>68.32475544392238</c:v>
                </c:pt>
                <c:pt idx="7">
                  <c:v>69.65025569953448</c:v>
                </c:pt>
                <c:pt idx="8">
                  <c:v>71.00147066010552</c:v>
                </c:pt>
                <c:pt idx="9">
                  <c:v>72.37889919091135</c:v>
                </c:pt>
                <c:pt idx="10">
                  <c:v>73.78304983521522</c:v>
                </c:pt>
                <c:pt idx="11">
                  <c:v>75.21444100201837</c:v>
                </c:pt>
                <c:pt idx="12">
                  <c:v>76.67360115745721</c:v>
                </c:pt>
                <c:pt idx="13">
                  <c:v>78.16106901991236</c:v>
                </c:pt>
                <c:pt idx="14" formatCode="_ * #,##0_ ;_ * \-#,##0_ ;_ * &quot;-&quot;??_ ;_ @_ ">
                  <c:v>79.67739375889842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963134400"/>
        <c:axId val="-1041463808"/>
      </c:lineChart>
      <c:catAx>
        <c:axId val="-96313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-1041463808"/>
        <c:crosses val="autoZero"/>
        <c:auto val="1"/>
        <c:lblAlgn val="ctr"/>
        <c:lblOffset val="100"/>
        <c:tickLblSkip val="2"/>
        <c:tickMarkSkip val="5"/>
        <c:noMultiLvlLbl val="0"/>
      </c:catAx>
      <c:valAx>
        <c:axId val="-1041463808"/>
        <c:scaling>
          <c:orientation val="minMax"/>
          <c:min val="6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TWh</a:t>
                </a:r>
                <a:endParaRPr lang="he-IL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-96313440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7947435050519"/>
          <c:y val="0.114545798866943"/>
          <c:w val="0.666358557746365"/>
          <c:h val="0.0694490969437835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e-IL">
                <a:solidFill>
                  <a:schemeClr val="tx1"/>
                </a:solidFill>
              </a:rPr>
              <a:t>הספק נדרש בשנת 2030 (</a:t>
            </a:r>
            <a:r>
              <a:rPr lang="en-US">
                <a:solidFill>
                  <a:schemeClr val="tx1"/>
                </a:solidFill>
              </a:rPr>
              <a:t>MW</a:t>
            </a:r>
            <a:r>
              <a:rPr lang="he-IL">
                <a:solidFill>
                  <a:schemeClr val="tx1"/>
                </a:solidFill>
              </a:rPr>
              <a:t>) 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259835301246061"/>
          <c:y val="0.320902003310858"/>
          <c:w val="0.870562279165243"/>
          <c:h val="0.56824128352416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 תחזיות ביקוש '!$C$48</c:f>
              <c:strCache>
                <c:ptCount val="1"/>
                <c:pt idx="0">
                  <c:v>שיא ביקוש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 תחזיות ביקוש '!$B$49:$B$52</c:f>
              <c:strCache>
                <c:ptCount val="4"/>
                <c:pt idx="0">
                  <c:v>תחזית יצרנים פרטיים</c:v>
                </c:pt>
                <c:pt idx="1">
                  <c:v>תחזית חח״י</c:v>
                </c:pt>
                <c:pt idx="2">
                  <c:v>תחזית בנק ישראל </c:v>
                </c:pt>
                <c:pt idx="3">
                  <c:v>מדיניות הממשלה (התייעלות)</c:v>
                </c:pt>
              </c:strCache>
            </c:strRef>
          </c:cat>
          <c:val>
            <c:numRef>
              <c:f>' תחזיות ביקוש '!$C$49:$C$52</c:f>
              <c:numCache>
                <c:formatCode>#,##0</c:formatCode>
                <c:ptCount val="4"/>
                <c:pt idx="0" formatCode="_ * #,##0_ ;_ * \-#,##0_ ;_ * &quot;-&quot;??_ ;_ @_ ">
                  <c:v>21000.0</c:v>
                </c:pt>
                <c:pt idx="1">
                  <c:v>19540.0</c:v>
                </c:pt>
                <c:pt idx="2" formatCode="_ * #,##0_ ;_ * \-#,##0_ ;_ * &quot;-&quot;??_ ;_ @_ ">
                  <c:v>19000.08117448118</c:v>
                </c:pt>
                <c:pt idx="3" formatCode="_ * #,##0_ ;_ * \-#,##0_ ;_ * &quot;-&quot;??_ ;_ @_ ">
                  <c:v>17100.0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0A8-4AF6-A579-6DC53AC672A2}"/>
            </c:ext>
          </c:extLst>
        </c:ser>
        <c:ser>
          <c:idx val="1"/>
          <c:order val="1"/>
          <c:tx>
            <c:strRef>
              <c:f>' תחזיות ביקוש '!$D$48</c:f>
              <c:strCache>
                <c:ptCount val="1"/>
                <c:pt idx="0">
                  <c:v>רזרבה*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 תחזיות ביקוש '!$B$49:$B$52</c:f>
              <c:strCache>
                <c:ptCount val="4"/>
                <c:pt idx="0">
                  <c:v>תחזית יצרנים פרטיים</c:v>
                </c:pt>
                <c:pt idx="1">
                  <c:v>תחזית חח״י</c:v>
                </c:pt>
                <c:pt idx="2">
                  <c:v>תחזית בנק ישראל </c:v>
                </c:pt>
                <c:pt idx="3">
                  <c:v>מדיניות הממשלה (התייעלות)</c:v>
                </c:pt>
              </c:strCache>
            </c:strRef>
          </c:cat>
          <c:val>
            <c:numRef>
              <c:f>' תחזיות ביקוש '!$D$49:$D$52</c:f>
              <c:numCache>
                <c:formatCode>_(* #,##0_);_(* \(#,##0\);_(* "-"??_);_(@_)</c:formatCode>
                <c:ptCount val="4"/>
                <c:pt idx="0">
                  <c:v>3900.0</c:v>
                </c:pt>
                <c:pt idx="1">
                  <c:v>3700.0</c:v>
                </c:pt>
                <c:pt idx="2">
                  <c:v>3600.0</c:v>
                </c:pt>
                <c:pt idx="3">
                  <c:v>3200.0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CB-4290-B4FA-293E6C54D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-698916416"/>
        <c:axId val="-1134512336"/>
      </c:barChart>
      <c:lineChart>
        <c:grouping val="stacked"/>
        <c:varyColors val="0"/>
        <c:ser>
          <c:idx val="3"/>
          <c:order val="2"/>
          <c:tx>
            <c:strRef>
              <c:f>' תחזיות ביקוש '!$F$48</c:f>
              <c:strCache>
                <c:ptCount val="1"/>
                <c:pt idx="0">
                  <c:v>הספק מותקן קונבנציונלי לשנת 2016</c:v>
                </c:pt>
              </c:strCache>
            </c:strRef>
          </c:tx>
          <c:spPr>
            <a:ln w="44450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0516918161741112"/>
                  <c:y val="0.110002066964886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600" b="1">
                        <a:solidFill>
                          <a:srgbClr val="FF0000"/>
                        </a:solidFill>
                      </a:defRPr>
                    </a:pPr>
                    <a:r>
                      <a:rPr lang="en-US" sz="1600" b="1" smtClean="0">
                        <a:solidFill>
                          <a:srgbClr val="FF0000"/>
                        </a:solidFill>
                      </a:rPr>
                      <a:t>16,850</a:t>
                    </a:r>
                    <a:endParaRPr lang="en-US" sz="1600" b="1" dirty="0">
                      <a:solidFill>
                        <a:srgbClr val="FF0000"/>
                      </a:solidFill>
                    </a:endParaRP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2309743021885"/>
                      <c:h val="0.0815652469704636"/>
                    </c:manualLayout>
                  </c15:layout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 תחזיות ביקוש '!$B$49:$B$52</c:f>
              <c:strCache>
                <c:ptCount val="4"/>
                <c:pt idx="0">
                  <c:v>תחזית יצרנים פרטיים</c:v>
                </c:pt>
                <c:pt idx="1">
                  <c:v>תחזית חח״י</c:v>
                </c:pt>
                <c:pt idx="2">
                  <c:v>תחזית בנק ישראל </c:v>
                </c:pt>
                <c:pt idx="3">
                  <c:v>מדיניות הממשלה (התייעלות)</c:v>
                </c:pt>
              </c:strCache>
            </c:strRef>
          </c:cat>
          <c:val>
            <c:numRef>
              <c:f>' תחזיות ביקוש '!$F$49:$F$52</c:f>
              <c:numCache>
                <c:formatCode>0</c:formatCode>
                <c:ptCount val="4"/>
                <c:pt idx="0">
                  <c:v>16700.0</c:v>
                </c:pt>
                <c:pt idx="1">
                  <c:v>16700.0</c:v>
                </c:pt>
                <c:pt idx="2">
                  <c:v>16700.0</c:v>
                </c:pt>
                <c:pt idx="3">
                  <c:v>16700.0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19305104"/>
        <c:axId val="-1081162000"/>
      </c:lineChart>
      <c:catAx>
        <c:axId val="-69891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134512336"/>
        <c:crosses val="autoZero"/>
        <c:auto val="1"/>
        <c:lblAlgn val="ctr"/>
        <c:lblOffset val="100"/>
        <c:noMultiLvlLbl val="0"/>
      </c:catAx>
      <c:valAx>
        <c:axId val="-1134512336"/>
        <c:scaling>
          <c:orientation val="minMax"/>
        </c:scaling>
        <c:delete val="1"/>
        <c:axPos val="l"/>
        <c:numFmt formatCode="_ * #,##0_ ;_ * \-#,##0_ ;_ * &quot;-&quot;??_ ;_ @_ " sourceLinked="1"/>
        <c:majorTickMark val="none"/>
        <c:minorTickMark val="none"/>
        <c:tickLblPos val="none"/>
        <c:crossAx val="-698916416"/>
        <c:crosses val="autoZero"/>
        <c:crossBetween val="between"/>
      </c:valAx>
      <c:valAx>
        <c:axId val="-1081162000"/>
        <c:scaling>
          <c:orientation val="minMax"/>
        </c:scaling>
        <c:delete val="1"/>
        <c:axPos val="r"/>
        <c:numFmt formatCode="0" sourceLinked="1"/>
        <c:majorTickMark val="out"/>
        <c:minorTickMark val="none"/>
        <c:tickLblPos val="none"/>
        <c:crossAx val="-1119305104"/>
        <c:crosses val="max"/>
        <c:crossBetween val="between"/>
      </c:valAx>
      <c:catAx>
        <c:axId val="-111930510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-1081162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3"/>
          <c:order val="0"/>
          <c:tx>
            <c:strRef>
              <c:f>'תוספת תחנות צפויה'!$J$3</c:f>
              <c:strCache>
                <c:ptCount val="1"/>
                <c:pt idx="0">
                  <c:v>מעלה גלבוע </c:v>
                </c:pt>
              </c:strCache>
            </c:strRef>
          </c:tx>
          <c:spPr>
            <a:ln>
              <a:solidFill>
                <a:srgbClr val="4F81BD">
                  <a:shade val="50000"/>
                </a:srgb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4F81BD"/>
              </a:solidFill>
              <a:ln>
                <a:solidFill>
                  <a:srgbClr val="4F81BD">
                    <a:shade val="50000"/>
                  </a:srgbClr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solidFill>
                  <a:srgbClr val="4F81BD">
                    <a:shade val="50000"/>
                  </a:srgbClr>
                </a:solidFill>
              </a:ln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he-IL" dirty="0"/>
                      <a:t>מימוש </a:t>
                    </a:r>
                    <a:r>
                      <a:rPr lang="he-IL" dirty="0" smtClean="0"/>
                      <a:t>מכסה</a:t>
                    </a:r>
                    <a:r>
                      <a:rPr lang="he-IL" baseline="0" dirty="0" smtClean="0"/>
                      <a:t> מהחלטה</a:t>
                    </a:r>
                    <a:r>
                      <a:rPr lang="he-IL" dirty="0" smtClean="0"/>
                      <a:t> </a:t>
                    </a:r>
                    <a:r>
                      <a:rPr lang="he-IL" dirty="0"/>
                      <a:t>914</a:t>
                    </a:r>
                  </a:p>
                  <a:p>
                    <a:r>
                      <a:rPr lang="he-IL" dirty="0"/>
                      <a:t> 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'תוספת תחנות צפויה'!$H$4:$H$6</c:f>
              <c:numCache>
                <c:formatCode>General</c:formatCode>
                <c:ptCount val="3"/>
                <c:pt idx="0">
                  <c:v>2020.0</c:v>
                </c:pt>
                <c:pt idx="1">
                  <c:v>2022.0</c:v>
                </c:pt>
                <c:pt idx="2">
                  <c:v>2027.0</c:v>
                </c:pt>
              </c:numCache>
            </c:numRef>
          </c:cat>
          <c:val>
            <c:numRef>
              <c:f>'תוספת תחנות צפויה'!$K$4:$K$6</c:f>
              <c:numCache>
                <c:formatCode>General</c:formatCode>
                <c:ptCount val="3"/>
                <c:pt idx="0">
                  <c:v>230.0</c:v>
                </c:pt>
                <c:pt idx="1">
                  <c:v>1100.0</c:v>
                </c:pt>
                <c:pt idx="2">
                  <c:v>0.0</c:v>
                </c:pt>
              </c:numCache>
            </c:numRef>
          </c:val>
        </c:ser>
        <c:ser>
          <c:idx val="2"/>
          <c:order val="1"/>
          <c:tx>
            <c:strRef>
              <c:f>'תוספת תחנות צפויה'!$K$3</c:f>
              <c:strCache>
                <c:ptCount val="1"/>
                <c:pt idx="0">
                  <c:v>ים המלח </c:v>
                </c:pt>
              </c:strCache>
            </c:strRef>
          </c:tx>
          <c:spPr>
            <a:ln>
              <a:solidFill>
                <a:srgbClr val="4F81BD">
                  <a:shade val="50000"/>
                </a:srgb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rgbClr val="4F81BD">
                    <a:shade val="50000"/>
                  </a:srgbClr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solidFill>
                  <a:srgbClr val="4F81BD">
                    <a:shade val="50000"/>
                  </a:srgbClr>
                </a:solidFill>
              </a:ln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he-IL"/>
                      <a:t>הקמת תחליף ראשוני</a:t>
                    </a:r>
                    <a:r>
                      <a:rPr lang="he-IL" baseline="0"/>
                      <a:t> לתחנת  אורות רבין (1-4)</a:t>
                    </a:r>
                    <a:endParaRPr lang="he-IL"/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'תוספת תחנות צפויה'!$H$4:$H$6</c:f>
              <c:numCache>
                <c:formatCode>General</c:formatCode>
                <c:ptCount val="3"/>
                <c:pt idx="0">
                  <c:v>2020.0</c:v>
                </c:pt>
                <c:pt idx="1">
                  <c:v>2022.0</c:v>
                </c:pt>
                <c:pt idx="2">
                  <c:v>2027.0</c:v>
                </c:pt>
              </c:numCache>
            </c:numRef>
          </c:cat>
          <c:val>
            <c:numRef>
              <c:f>'תוספת תחנות צפויה'!$J$4:$J$6</c:f>
              <c:numCache>
                <c:formatCode>General</c:formatCode>
                <c:ptCount val="3"/>
                <c:pt idx="0">
                  <c:v>300.0</c:v>
                </c:pt>
                <c:pt idx="1">
                  <c:v>750.0</c:v>
                </c:pt>
                <c:pt idx="2">
                  <c:v>0.0</c:v>
                </c:pt>
              </c:numCache>
            </c:numRef>
          </c:val>
        </c:ser>
        <c:ser>
          <c:idx val="0"/>
          <c:order val="2"/>
          <c:tx>
            <c:strRef>
              <c:f>'תוספת תחנות צפויה'!$L$3</c:f>
              <c:strCache>
                <c:ptCount val="1"/>
                <c:pt idx="0">
                  <c:v>צפוניות </c:v>
                </c:pt>
              </c:strCache>
            </c:strRef>
          </c:tx>
          <c:spPr>
            <a:solidFill>
              <a:srgbClr val="C0504D">
                <a:lumMod val="60000"/>
                <a:lumOff val="40000"/>
              </a:srgbClr>
            </a:solidFill>
            <a:ln>
              <a:solidFill>
                <a:srgbClr val="4F81BD">
                  <a:shade val="50000"/>
                </a:srgbClr>
              </a:solidFill>
            </a:ln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'תוספת תחנות צפויה'!$H$4:$H$6</c:f>
              <c:numCache>
                <c:formatCode>General</c:formatCode>
                <c:ptCount val="3"/>
                <c:pt idx="0">
                  <c:v>2020.0</c:v>
                </c:pt>
                <c:pt idx="1">
                  <c:v>2022.0</c:v>
                </c:pt>
                <c:pt idx="2">
                  <c:v>2027.0</c:v>
                </c:pt>
              </c:numCache>
            </c:numRef>
          </c:cat>
          <c:val>
            <c:numRef>
              <c:f>'תוספת תחנות צפויה'!$L$4:$L$6</c:f>
              <c:numCache>
                <c:formatCode>General</c:formatCode>
                <c:ptCount val="3"/>
                <c:pt idx="0">
                  <c:v>152.0</c:v>
                </c:pt>
                <c:pt idx="2">
                  <c:v>0.0</c:v>
                </c:pt>
              </c:numCache>
            </c:numRef>
          </c:val>
        </c:ser>
        <c:ser>
          <c:idx val="4"/>
          <c:order val="3"/>
          <c:tx>
            <c:strRef>
              <c:f>'תוספת תחנות צפויה'!$M$3</c:f>
              <c:strCache>
                <c:ptCount val="1"/>
                <c:pt idx="0">
                  <c:v>ניר חדרה </c:v>
                </c:pt>
              </c:strCache>
            </c:strRef>
          </c:tx>
          <c:spPr>
            <a:solidFill>
              <a:srgbClr val="C0504D">
                <a:lumMod val="60000"/>
                <a:lumOff val="40000"/>
              </a:srgbClr>
            </a:solidFill>
            <a:ln>
              <a:solidFill>
                <a:srgbClr val="4F81BD">
                  <a:shade val="50000"/>
                </a:srgbClr>
              </a:solidFill>
            </a:ln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'תוספת תחנות צפויה'!$H$4:$H$6</c:f>
              <c:numCache>
                <c:formatCode>General</c:formatCode>
                <c:ptCount val="3"/>
                <c:pt idx="0">
                  <c:v>2020.0</c:v>
                </c:pt>
                <c:pt idx="1">
                  <c:v>2022.0</c:v>
                </c:pt>
                <c:pt idx="2">
                  <c:v>2027.0</c:v>
                </c:pt>
              </c:numCache>
            </c:numRef>
          </c:cat>
          <c:val>
            <c:numRef>
              <c:f>'תוספת תחנות צפויה'!$M$4:$M$6</c:f>
              <c:numCache>
                <c:formatCode>General</c:formatCode>
                <c:ptCount val="3"/>
                <c:pt idx="0">
                  <c:v>148.0</c:v>
                </c:pt>
                <c:pt idx="2">
                  <c:v>0.0</c:v>
                </c:pt>
              </c:numCache>
            </c:numRef>
          </c:val>
        </c:ser>
        <c:ser>
          <c:idx val="5"/>
          <c:order val="4"/>
          <c:tx>
            <c:strRef>
              <c:f>'תוספת תחנות צפויה'!$N$3</c:f>
              <c:strCache>
                <c:ptCount val="1"/>
                <c:pt idx="0">
                  <c:v>אלון גת* </c:v>
                </c:pt>
              </c:strCache>
            </c:strRef>
          </c:tx>
          <c:spPr>
            <a:solidFill>
              <a:srgbClr val="C0504D">
                <a:lumMod val="60000"/>
                <a:lumOff val="40000"/>
              </a:srgbClr>
            </a:solidFill>
            <a:ln>
              <a:solidFill>
                <a:srgbClr val="4F81BD">
                  <a:shade val="50000"/>
                </a:srgbClr>
              </a:solidFill>
            </a:ln>
          </c:spPr>
          <c:invertIfNegative val="0"/>
          <c:dLbls>
            <c:dLbl>
              <c:idx val="0"/>
              <c:layout>
                <c:manualLayout>
                  <c:x val="0.0250844431408425"/>
                  <c:y val="0.00539628769002495"/>
                </c:manualLayout>
              </c:layout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749886516799005"/>
                      <c:h val="0.091640518836129"/>
                    </c:manualLayout>
                  </c15:layout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'תוספת תחנות צפויה'!$H$4:$H$6</c:f>
              <c:numCache>
                <c:formatCode>General</c:formatCode>
                <c:ptCount val="3"/>
                <c:pt idx="0">
                  <c:v>2020.0</c:v>
                </c:pt>
                <c:pt idx="1">
                  <c:v>2022.0</c:v>
                </c:pt>
                <c:pt idx="2">
                  <c:v>2027.0</c:v>
                </c:pt>
              </c:numCache>
            </c:numRef>
          </c:cat>
          <c:val>
            <c:numRef>
              <c:f>'תוספת תחנות צפויה'!$N$4:$N$6</c:f>
              <c:numCache>
                <c:formatCode>General</c:formatCode>
                <c:ptCount val="3"/>
                <c:pt idx="0">
                  <c:v>73.0</c:v>
                </c:pt>
                <c:pt idx="2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964629040"/>
        <c:axId val="-769013312"/>
      </c:barChart>
      <c:catAx>
        <c:axId val="-964629040"/>
        <c:scaling>
          <c:orientation val="maxMin"/>
        </c:scaling>
        <c:delete val="0"/>
        <c:axPos val="r"/>
        <c:numFmt formatCode="General" sourceLinked="1"/>
        <c:majorTickMark val="out"/>
        <c:minorTickMark val="none"/>
        <c:tickLblPos val="nextTo"/>
        <c:crossAx val="-769013312"/>
        <c:crosses val="autoZero"/>
        <c:auto val="1"/>
        <c:lblAlgn val="ctr"/>
        <c:lblOffset val="100"/>
        <c:noMultiLvlLbl val="0"/>
      </c:catAx>
      <c:valAx>
        <c:axId val="-769013312"/>
        <c:scaling>
          <c:orientation val="maxMin"/>
        </c:scaling>
        <c:delete val="0"/>
        <c:axPos val="t"/>
        <c:numFmt formatCode="General" sourceLinked="1"/>
        <c:majorTickMark val="out"/>
        <c:minorTickMark val="none"/>
        <c:tickLblPos val="nextTo"/>
        <c:crossAx val="-9646290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282434123654355"/>
          <c:y val="0.0652428879387921"/>
          <c:w val="0.906116066243932"/>
          <c:h val="0.825582765457067"/>
        </c:manualLayout>
      </c:layout>
      <c:barChart>
        <c:barDir val="bar"/>
        <c:grouping val="stacked"/>
        <c:varyColors val="0"/>
        <c:ser>
          <c:idx val="3"/>
          <c:order val="0"/>
          <c:tx>
            <c:strRef>
              <c:f>גריטה!$E$80</c:f>
              <c:strCache>
                <c:ptCount val="1"/>
                <c:pt idx="0">
                  <c:v>חיפה ג+ד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5875">
              <a:solidFill>
                <a:schemeClr val="tx1"/>
              </a:solidFill>
            </a:ln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00147492625368732"/>
                  <c:y val="0.0"/>
                </c:manualLayout>
              </c:layout>
              <c:tx>
                <c:rich>
                  <a:bodyPr/>
                  <a:lstStyle/>
                  <a:p>
                    <a:r>
                      <a:rPr lang="he-IL" b="1"/>
                      <a:t>אשכול ג 6,7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he-IL" b="1"/>
                      <a:t>אשכול ד 8-9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he-IL" b="1"/>
                      <a:t>חגית 54, 36, 20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גריטה!$D$81:$D$86</c:f>
              <c:numCache>
                <c:formatCode>General</c:formatCode>
                <c:ptCount val="6"/>
                <c:pt idx="0">
                  <c:v>2020.0</c:v>
                </c:pt>
                <c:pt idx="1">
                  <c:v>2022.0</c:v>
                </c:pt>
                <c:pt idx="2">
                  <c:v>2027.0</c:v>
                </c:pt>
                <c:pt idx="3">
                  <c:v>2030.0</c:v>
                </c:pt>
                <c:pt idx="5">
                  <c:v>2040.0</c:v>
                </c:pt>
              </c:numCache>
            </c:numRef>
          </c:cat>
          <c:val>
            <c:numRef>
              <c:f>גריטה!$E$81:$E$86</c:f>
              <c:numCache>
                <c:formatCode>General</c:formatCode>
                <c:ptCount val="6"/>
                <c:pt idx="0">
                  <c:v>282.0</c:v>
                </c:pt>
                <c:pt idx="1">
                  <c:v>1440.0</c:v>
                </c:pt>
                <c:pt idx="2">
                  <c:v>456.0</c:v>
                </c:pt>
                <c:pt idx="3">
                  <c:v>456.0</c:v>
                </c:pt>
                <c:pt idx="5">
                  <c:v>1019.0</c:v>
                </c:pt>
              </c:numCache>
            </c:numRef>
          </c:val>
        </c:ser>
        <c:ser>
          <c:idx val="2"/>
          <c:order val="1"/>
          <c:tx>
            <c:strRef>
              <c:f>גריטה!$F$80</c:f>
              <c:strCache>
                <c:ptCount val="1"/>
                <c:pt idx="0">
                  <c:v>רדניג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5875"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5875">
                <a:solidFill>
                  <a:schemeClr val="tx1"/>
                </a:solidFill>
              </a:ln>
            </c:spPr>
          </c:dPt>
          <c:dLbls>
            <c:dLbl>
              <c:idx val="1"/>
              <c:layout>
                <c:manualLayout>
                  <c:x val="-0.271386314542541"/>
                  <c:y val="0.0"/>
                </c:manualLayout>
              </c:layout>
              <c:tx>
                <c:rich>
                  <a:bodyPr/>
                  <a:lstStyle/>
                  <a:p>
                    <a:r>
                      <a:rPr lang="he-IL" b="1" baseline="0"/>
                      <a:t>אורות רבין (1-4)</a:t>
                    </a:r>
                    <a:endParaRPr lang="he-IL" b="1"/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he-IL" b="1"/>
                      <a:t>רמת חובב, 1,2,6,7, 34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he-IL" b="1"/>
                      <a:t>אשכול 12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גריטה!$D$81:$D$86</c:f>
              <c:numCache>
                <c:formatCode>General</c:formatCode>
                <c:ptCount val="6"/>
                <c:pt idx="0">
                  <c:v>2020.0</c:v>
                </c:pt>
                <c:pt idx="1">
                  <c:v>2022.0</c:v>
                </c:pt>
                <c:pt idx="2">
                  <c:v>2027.0</c:v>
                </c:pt>
                <c:pt idx="3">
                  <c:v>2030.0</c:v>
                </c:pt>
                <c:pt idx="5">
                  <c:v>2040.0</c:v>
                </c:pt>
              </c:numCache>
            </c:numRef>
          </c:cat>
          <c:val>
            <c:numRef>
              <c:f>גריטה!$F$81:$F$86</c:f>
              <c:numCache>
                <c:formatCode>General</c:formatCode>
                <c:ptCount val="6"/>
                <c:pt idx="0">
                  <c:v>428.0</c:v>
                </c:pt>
                <c:pt idx="1">
                  <c:v>105.0</c:v>
                </c:pt>
                <c:pt idx="2">
                  <c:v>0.0</c:v>
                </c:pt>
                <c:pt idx="3">
                  <c:v>771.0</c:v>
                </c:pt>
                <c:pt idx="5">
                  <c:v>372.0</c:v>
                </c:pt>
              </c:numCache>
            </c:numRef>
          </c:val>
        </c:ser>
        <c:ser>
          <c:idx val="0"/>
          <c:order val="2"/>
          <c:tx>
            <c:strRef>
              <c:f>גריטה!$G$80</c:f>
              <c:strCache>
                <c:ptCount val="1"/>
                <c:pt idx="0">
                  <c:v>גזר 30,40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5875">
              <a:solidFill>
                <a:schemeClr val="tx1"/>
              </a:solidFill>
            </a:ln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גריטה!$D$81:$D$86</c:f>
              <c:numCache>
                <c:formatCode>General</c:formatCode>
                <c:ptCount val="6"/>
                <c:pt idx="0">
                  <c:v>2020.0</c:v>
                </c:pt>
                <c:pt idx="1">
                  <c:v>2022.0</c:v>
                </c:pt>
                <c:pt idx="2">
                  <c:v>2027.0</c:v>
                </c:pt>
                <c:pt idx="3">
                  <c:v>2030.0</c:v>
                </c:pt>
                <c:pt idx="5">
                  <c:v>2040.0</c:v>
                </c:pt>
              </c:numCache>
            </c:numRef>
          </c:cat>
          <c:val>
            <c:numRef>
              <c:f>גריטה!$G$81:$G$86</c:f>
              <c:numCache>
                <c:formatCode>General</c:formatCode>
                <c:ptCount val="6"/>
                <c:pt idx="5">
                  <c:v>744.0</c:v>
                </c:pt>
              </c:numCache>
            </c:numRef>
          </c:val>
        </c:ser>
        <c:ser>
          <c:idx val="4"/>
          <c:order val="3"/>
          <c:tx>
            <c:strRef>
              <c:f>גריטה!$H$80</c:f>
              <c:strCache>
                <c:ptCount val="1"/>
                <c:pt idx="0">
                  <c:v>אלון תבור 3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4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5875">
                <a:solidFill>
                  <a:schemeClr val="tx1"/>
                </a:solidFill>
              </a:ln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5875">
                <a:solidFill>
                  <a:schemeClr val="tx1"/>
                </a:solidFill>
              </a:ln>
            </c:spPr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גריטה!$D$81:$D$86</c:f>
              <c:numCache>
                <c:formatCode>General</c:formatCode>
                <c:ptCount val="6"/>
                <c:pt idx="0">
                  <c:v>2020.0</c:v>
                </c:pt>
                <c:pt idx="1">
                  <c:v>2022.0</c:v>
                </c:pt>
                <c:pt idx="2">
                  <c:v>2027.0</c:v>
                </c:pt>
                <c:pt idx="3">
                  <c:v>2030.0</c:v>
                </c:pt>
                <c:pt idx="5">
                  <c:v>2040.0</c:v>
                </c:pt>
              </c:numCache>
            </c:numRef>
          </c:cat>
          <c:val>
            <c:numRef>
              <c:f>גריטה!$H$81:$H$86</c:f>
              <c:numCache>
                <c:formatCode>General</c:formatCode>
                <c:ptCount val="6"/>
                <c:pt idx="5">
                  <c:v>363.0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972555536"/>
        <c:axId val="-972671520"/>
      </c:barChart>
      <c:catAx>
        <c:axId val="-972555536"/>
        <c:scaling>
          <c:orientation val="maxMin"/>
        </c:scaling>
        <c:delete val="0"/>
        <c:axPos val="r"/>
        <c:numFmt formatCode="General" sourceLinked="1"/>
        <c:majorTickMark val="out"/>
        <c:minorTickMark val="none"/>
        <c:tickLblPos val="nextTo"/>
        <c:crossAx val="-972671520"/>
        <c:crosses val="autoZero"/>
        <c:auto val="1"/>
        <c:lblAlgn val="ctr"/>
        <c:lblOffset val="100"/>
        <c:noMultiLvlLbl val="0"/>
      </c:catAx>
      <c:valAx>
        <c:axId val="-972671520"/>
        <c:scaling>
          <c:orientation val="maxMin"/>
        </c:scaling>
        <c:delete val="0"/>
        <c:axPos val="t"/>
        <c:numFmt formatCode="General" sourceLinked="1"/>
        <c:majorTickMark val="out"/>
        <c:minorTickMark val="none"/>
        <c:tickLblPos val="nextTo"/>
        <c:crossAx val="-9725555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00"/>
            </a:pPr>
            <a:r>
              <a:rPr lang="he-IL" sz="1100"/>
              <a:t>תמהיל הספק מותקנים צפוי</a:t>
            </a:r>
            <a:r>
              <a:rPr lang="he-IL" sz="1100" baseline="0"/>
              <a:t> של אנרגיות מתחדשות לפי סוג בשנת 2030</a:t>
            </a:r>
            <a:endParaRPr lang="he-IL" sz="110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ln w="44450">
              <a:solidFill>
                <a:srgbClr val="00B050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44450">
                <a:solidFill>
                  <a:srgbClr val="00B05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232-45CC-9F19-7F913D158946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44450">
                <a:solidFill>
                  <a:srgbClr val="00B05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232-45CC-9F19-7F913D158946}"/>
              </c:ext>
            </c:extLst>
          </c:dPt>
          <c:dLbls>
            <c:dLbl>
              <c:idx val="0"/>
              <c:layout>
                <c:manualLayout>
                  <c:x val="-0.02233552055993"/>
                  <c:y val="-0.0493686205890931"/>
                </c:manualLayout>
              </c:layout>
              <c:tx>
                <c:rich>
                  <a:bodyPr/>
                  <a:lstStyle/>
                  <a:p>
                    <a:fld id="{93E793AD-39D1-1243-A8EE-DB7C345BE0DE}" type="VALUE">
                      <a:rPr lang="he-IL" smtClean="0"/>
                      <a:pPr/>
                      <a:t>[VALUE]</a:t>
                    </a:fld>
                    <a:r>
                      <a:rPr lang="he-IL"/>
                      <a:t> רוח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232-45CC-9F19-7F913D158946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040876431023839"/>
                  <c:y val="0.0111625023250046"/>
                </c:manualLayout>
              </c:layout>
              <c:tx>
                <c:rich>
                  <a:bodyPr/>
                  <a:lstStyle/>
                  <a:p>
                    <a:fld id="{BB6F0600-2A41-B14B-AAB5-3FEF3F899B92}" type="VALUE">
                      <a:rPr lang="he-IL" smtClean="0"/>
                      <a:pPr/>
                      <a:t>[VALUE]</a:t>
                    </a:fld>
                    <a:r>
                      <a:rPr lang="he-IL"/>
                      <a:t> סולארי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232-45CC-9F19-7F913D158946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0191454472592577"/>
                  <c:y val="-0.00441582597450909"/>
                </c:manualLayout>
              </c:layout>
              <c:tx>
                <c:rich>
                  <a:bodyPr/>
                  <a:lstStyle/>
                  <a:p>
                    <a:fld id="{F8324168-03B7-C243-B8B2-D24C229E1909}" type="VALUE">
                      <a:rPr lang="he-IL" smtClean="0"/>
                      <a:pPr/>
                      <a:t>[VALUE]</a:t>
                    </a:fld>
                    <a:r>
                      <a:rPr lang="he-IL"/>
                      <a:t> </a:t>
                    </a:r>
                    <a:r>
                      <a:rPr lang="he-IL" err="1"/>
                      <a:t>ביוגז</a:t>
                    </a:r>
                    <a:r>
                      <a:rPr lang="he-IL"/>
                      <a:t> ביומסה ותרמו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232-45CC-9F19-7F913D158946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numFmt formatCode="0%" sourceLinked="0"/>
            <c:spPr>
              <a:noFill/>
              <a:ln w="31750"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'אנרגיה מתחדשת'!$B$40:$B$42</c:f>
              <c:strCache>
                <c:ptCount val="3"/>
                <c:pt idx="0">
                  <c:v>רוח</c:v>
                </c:pt>
                <c:pt idx="1">
                  <c:v>סולארי</c:v>
                </c:pt>
                <c:pt idx="2">
                  <c:v>ביו גז/ מסה ותרמו סולאר</c:v>
                </c:pt>
              </c:strCache>
            </c:strRef>
          </c:cat>
          <c:val>
            <c:numRef>
              <c:f>'אנרגיה מתחדשת'!$C$40:$C$42</c:f>
              <c:numCache>
                <c:formatCode>0.00%</c:formatCode>
                <c:ptCount val="3"/>
                <c:pt idx="0">
                  <c:v>0.134578532443905</c:v>
                </c:pt>
                <c:pt idx="1">
                  <c:v>0.764117647058823</c:v>
                </c:pt>
                <c:pt idx="2" formatCode="0.000000000000000%">
                  <c:v>0.101303820497271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232-45CC-9F19-7F913D1589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0"/>
      </c:pieChart>
    </c:plotArea>
    <c:plotVisOnly val="1"/>
    <c:dispBlanksAs val="zero"/>
    <c:showDLblsOverMax val="0"/>
  </c:chart>
  <c:spPr>
    <a:noFill/>
    <a:ln>
      <a:noFill/>
    </a:ln>
  </c:sp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2804243219598"/>
          <c:y val="0.0785287255759697"/>
          <c:w val="0.763862423447069"/>
          <c:h val="0.872023549139691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'אנרגיה מתחדשת'!$I$83</c:f>
              <c:strCache>
                <c:ptCount val="1"/>
                <c:pt idx="0">
                  <c:v>סולארי</c:v>
                </c:pt>
              </c:strCache>
            </c:strRef>
          </c:tx>
          <c:spPr>
            <a:solidFill>
              <a:srgbClr val="FFC000"/>
            </a:solidFill>
            <a:ln w="19050">
              <a:solidFill>
                <a:schemeClr val="accent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u="sng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'אנרגיה מתחדשת'!$J$78:$M$78</c:f>
              <c:numCache>
                <c:formatCode>General</c:formatCode>
                <c:ptCount val="4"/>
                <c:pt idx="0">
                  <c:v>2017.0</c:v>
                </c:pt>
                <c:pt idx="3">
                  <c:v>2030.0</c:v>
                </c:pt>
              </c:numCache>
            </c:numRef>
          </c:cat>
          <c:val>
            <c:numRef>
              <c:f>'אנרגיה מתחדשת'!$J$83:$M$83</c:f>
              <c:numCache>
                <c:formatCode>General</c:formatCode>
                <c:ptCount val="4"/>
                <c:pt idx="0" formatCode="#,##0">
                  <c:v>950.0</c:v>
                </c:pt>
                <c:pt idx="3" formatCode="#,##0">
                  <c:v>7200.0</c:v>
                </c:pt>
              </c:numCache>
            </c:numRef>
          </c:val>
        </c:ser>
        <c:ser>
          <c:idx val="4"/>
          <c:order val="1"/>
          <c:tx>
            <c:strRef>
              <c:f>'אנרגיה מתחדשת'!$I$82</c:f>
              <c:strCache>
                <c:ptCount val="1"/>
                <c:pt idx="0">
                  <c:v>רוח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'אנרגיה מתחדשת'!$J$78:$M$78</c:f>
              <c:numCache>
                <c:formatCode>General</c:formatCode>
                <c:ptCount val="4"/>
                <c:pt idx="0">
                  <c:v>2017.0</c:v>
                </c:pt>
                <c:pt idx="3">
                  <c:v>2030.0</c:v>
                </c:pt>
              </c:numCache>
            </c:numRef>
          </c:cat>
          <c:val>
            <c:numRef>
              <c:f>'אנרגיה מתחדשת'!$J$82:$M$82</c:f>
              <c:numCache>
                <c:formatCode>General</c:formatCode>
                <c:ptCount val="4"/>
                <c:pt idx="0" formatCode="#,##0">
                  <c:v>20.0</c:v>
                </c:pt>
                <c:pt idx="3" formatCode="#,##0">
                  <c:v>730.0</c:v>
                </c:pt>
              </c:numCache>
            </c:numRef>
          </c:val>
        </c:ser>
        <c:ser>
          <c:idx val="2"/>
          <c:order val="2"/>
          <c:tx>
            <c:strRef>
              <c:f>'אנרגיה מתחדשת'!$I$84</c:f>
              <c:strCache>
                <c:ptCount val="1"/>
                <c:pt idx="0">
                  <c:v>כל היתר</c:v>
                </c:pt>
              </c:strCache>
            </c:strRef>
          </c:tx>
          <c:invertIfNegative val="0"/>
          <c:cat>
            <c:numRef>
              <c:f>'אנרגיה מתחדשת'!$J$78:$M$78</c:f>
              <c:numCache>
                <c:formatCode>General</c:formatCode>
                <c:ptCount val="4"/>
                <c:pt idx="0">
                  <c:v>2017.0</c:v>
                </c:pt>
                <c:pt idx="3">
                  <c:v>2030.0</c:v>
                </c:pt>
              </c:numCache>
            </c:numRef>
          </c:cat>
          <c:val>
            <c:numRef>
              <c:f>'אנרגיה מתחדשת'!$J$84:$M$84</c:f>
              <c:numCache>
                <c:formatCode>General</c:formatCode>
                <c:ptCount val="4"/>
                <c:pt idx="0" formatCode="#,##0">
                  <c:v>11.0</c:v>
                </c:pt>
                <c:pt idx="3" formatCode="#,##0">
                  <c:v>340.0</c:v>
                </c:pt>
              </c:numCache>
            </c:numRef>
          </c:val>
        </c:ser>
        <c:ser>
          <c:idx val="0"/>
          <c:order val="3"/>
          <c:tx>
            <c:strRef>
              <c:f>'אנרגיה מתחדשת'!$I$85</c:f>
              <c:strCache>
                <c:ptCount val="1"/>
                <c:pt idx="0">
                  <c:v>סה"כ</c:v>
                </c:pt>
              </c:strCache>
            </c:strRef>
          </c:tx>
          <c:spPr>
            <a:noFill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/>
                      <a:t>981</a:t>
                    </a:r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'אנרגיה מתחדשת'!$J$85:$M$85</c:f>
              <c:numCache>
                <c:formatCode>General</c:formatCode>
                <c:ptCount val="4"/>
                <c:pt idx="0" formatCode="#,##0">
                  <c:v>981.0</c:v>
                </c:pt>
                <c:pt idx="3" formatCode="#,##0">
                  <c:v>8270.0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966086800"/>
        <c:axId val="-965676528"/>
      </c:barChart>
      <c:catAx>
        <c:axId val="-966086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965676528"/>
        <c:crosses val="autoZero"/>
        <c:auto val="1"/>
        <c:lblAlgn val="ctr"/>
        <c:lblOffset val="100"/>
        <c:noMultiLvlLbl val="0"/>
      </c:catAx>
      <c:valAx>
        <c:axId val="-965676528"/>
        <c:scaling>
          <c:orientation val="minMax"/>
          <c:max val="8500.0"/>
        </c:scaling>
        <c:delete val="1"/>
        <c:axPos val="l"/>
        <c:numFmt formatCode="#,##0" sourceLinked="1"/>
        <c:majorTickMark val="out"/>
        <c:minorTickMark val="none"/>
        <c:tickLblPos val="none"/>
        <c:crossAx val="-966086800"/>
        <c:crosses val="autoZero"/>
        <c:crossBetween val="between"/>
      </c:valAx>
    </c:plotArea>
    <c:legend>
      <c:legendPos val="l"/>
      <c:legendEntry>
        <c:idx val="0"/>
        <c:delete val="1"/>
      </c:legendEntry>
      <c:layout>
        <c:manualLayout>
          <c:xMode val="edge"/>
          <c:yMode val="edge"/>
          <c:x val="0.302777777777778"/>
          <c:y val="0.0"/>
          <c:w val="0.427804243219598"/>
          <c:h val="0.278929352580927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1DFAA6-A476-4BF5-BA1F-B12BB6961BD0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C59525DB-6651-4578-8D27-AFD8BD7772F6}">
      <dgm:prSet custT="1"/>
      <dgm:spPr/>
      <dgm:t>
        <a:bodyPr/>
        <a:lstStyle/>
        <a:p>
          <a:pPr rtl="1"/>
          <a:r>
            <a:rPr lang="he-IL" sz="1600" b="1" dirty="0"/>
            <a:t>צמצום פליטת גזי חממה מ 10 טון ל </a:t>
          </a:r>
          <a:r>
            <a:rPr lang="he-IL" sz="1600" b="1" dirty="0">
              <a:solidFill>
                <a:srgbClr val="FF0000"/>
              </a:solidFill>
            </a:rPr>
            <a:t>7.7 טון לנפש בשנה</a:t>
          </a:r>
          <a:endParaRPr lang="he-IL" sz="1600" dirty="0">
            <a:solidFill>
              <a:srgbClr val="FF0000"/>
            </a:solidFill>
          </a:endParaRPr>
        </a:p>
      </dgm:t>
    </dgm:pt>
    <dgm:pt modelId="{8939AD12-DEDE-49BA-99B6-C0F6765CE0AF}" type="parTrans" cxnId="{5F6F5D8E-C3BB-4E17-9370-1DD6E62BBB24}">
      <dgm:prSet/>
      <dgm:spPr/>
      <dgm:t>
        <a:bodyPr/>
        <a:lstStyle/>
        <a:p>
          <a:pPr rtl="1"/>
          <a:endParaRPr lang="he-IL"/>
        </a:p>
      </dgm:t>
    </dgm:pt>
    <dgm:pt modelId="{90A91CBD-3784-4D1F-89CF-480CE165B314}" type="sibTrans" cxnId="{5F6F5D8E-C3BB-4E17-9370-1DD6E62BBB24}">
      <dgm:prSet/>
      <dgm:spPr/>
      <dgm:t>
        <a:bodyPr/>
        <a:lstStyle/>
        <a:p>
          <a:pPr rtl="1"/>
          <a:endParaRPr lang="he-IL"/>
        </a:p>
      </dgm:t>
    </dgm:pt>
    <dgm:pt modelId="{FC15474A-C343-4410-892E-741DD5EFCA1A}">
      <dgm:prSet custT="1"/>
      <dgm:spPr/>
      <dgm:t>
        <a:bodyPr/>
        <a:lstStyle/>
        <a:p>
          <a:pPr algn="r" rtl="1"/>
          <a:r>
            <a:rPr lang="he-IL" sz="1500" b="1" dirty="0"/>
            <a:t>הפחתת הביקוש בשיעור של </a:t>
          </a:r>
          <a:r>
            <a:rPr lang="he-IL" sz="1500" b="1" dirty="0">
              <a:solidFill>
                <a:srgbClr val="FF0000"/>
              </a:solidFill>
            </a:rPr>
            <a:t>17%</a:t>
          </a:r>
          <a:r>
            <a:rPr lang="en-US" sz="1500" b="1" dirty="0">
              <a:solidFill>
                <a:srgbClr val="FF0000"/>
              </a:solidFill>
            </a:rPr>
            <a:t> </a:t>
          </a:r>
          <a:r>
            <a:rPr lang="he-IL" sz="1200" b="1" dirty="0"/>
            <a:t>ביחס לעסקים כרגיל</a:t>
          </a:r>
        </a:p>
      </dgm:t>
    </dgm:pt>
    <dgm:pt modelId="{FC54E6DF-937E-4716-B917-D31EB28DF89B}" type="parTrans" cxnId="{9CFDE791-350E-4583-85FB-BE9BE75E025B}">
      <dgm:prSet/>
      <dgm:spPr/>
      <dgm:t>
        <a:bodyPr/>
        <a:lstStyle/>
        <a:p>
          <a:pPr rtl="1"/>
          <a:endParaRPr lang="he-IL"/>
        </a:p>
      </dgm:t>
    </dgm:pt>
    <dgm:pt modelId="{DFB61C6A-28B4-4917-BE92-CC3821611AE7}" type="sibTrans" cxnId="{9CFDE791-350E-4583-85FB-BE9BE75E025B}">
      <dgm:prSet/>
      <dgm:spPr/>
      <dgm:t>
        <a:bodyPr/>
        <a:lstStyle/>
        <a:p>
          <a:pPr rtl="1"/>
          <a:endParaRPr lang="he-IL"/>
        </a:p>
      </dgm:t>
    </dgm:pt>
    <dgm:pt modelId="{7E4A086D-2258-4EC6-A63E-882F2B4A37C4}">
      <dgm:prSet custT="1"/>
      <dgm:spPr/>
      <dgm:t>
        <a:bodyPr/>
        <a:lstStyle/>
        <a:p>
          <a:pPr rtl="1"/>
          <a:r>
            <a:rPr lang="en-US" sz="1600" b="1" dirty="0">
              <a:solidFill>
                <a:srgbClr val="FF0000"/>
              </a:solidFill>
            </a:rPr>
            <a:t>17%</a:t>
          </a:r>
          <a:r>
            <a:rPr lang="en-US" sz="1600" b="1" dirty="0"/>
            <a:t>  </a:t>
          </a:r>
          <a:r>
            <a:rPr lang="he-IL" sz="1600" b="1" dirty="0"/>
            <a:t> ייצור חשמל מאנרגיה מתחדשת</a:t>
          </a:r>
          <a:endParaRPr lang="he-IL" sz="1600" dirty="0"/>
        </a:p>
      </dgm:t>
    </dgm:pt>
    <dgm:pt modelId="{F94A7BD9-636B-4D7B-8031-0257AA4D0A23}" type="parTrans" cxnId="{D8769296-B96E-4C7C-933C-6A0B550016A7}">
      <dgm:prSet/>
      <dgm:spPr/>
      <dgm:t>
        <a:bodyPr/>
        <a:lstStyle/>
        <a:p>
          <a:pPr rtl="1"/>
          <a:endParaRPr lang="he-IL"/>
        </a:p>
      </dgm:t>
    </dgm:pt>
    <dgm:pt modelId="{FDD22601-C9BB-4A41-ADAF-B5441512C6F9}" type="sibTrans" cxnId="{D8769296-B96E-4C7C-933C-6A0B550016A7}">
      <dgm:prSet/>
      <dgm:spPr/>
      <dgm:t>
        <a:bodyPr/>
        <a:lstStyle/>
        <a:p>
          <a:pPr rtl="1"/>
          <a:endParaRPr lang="he-IL"/>
        </a:p>
      </dgm:t>
    </dgm:pt>
    <dgm:pt modelId="{ABF93BFE-A366-44AD-AAF2-E9BCA4B860A2}" type="pres">
      <dgm:prSet presAssocID="{261DFAA6-A476-4BF5-BA1F-B12BB6961BD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768CCC3F-66A3-4611-A2CF-395EE93296F9}" type="pres">
      <dgm:prSet presAssocID="{C59525DB-6651-4578-8D27-AFD8BD7772F6}" presName="circ1" presStyleLbl="vennNode1" presStyleIdx="0" presStyleCnt="3" custLinFactNeighborX="-40" custLinFactNeighborY="1921"/>
      <dgm:spPr/>
      <dgm:t>
        <a:bodyPr/>
        <a:lstStyle/>
        <a:p>
          <a:pPr rtl="1"/>
          <a:endParaRPr lang="he-IL"/>
        </a:p>
      </dgm:t>
    </dgm:pt>
    <dgm:pt modelId="{DB04CC37-A884-465B-80AD-7E58518D5574}" type="pres">
      <dgm:prSet presAssocID="{C59525DB-6651-4578-8D27-AFD8BD7772F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C0E18CE2-E669-4EFD-B7B0-0ACB26D74C10}" type="pres">
      <dgm:prSet presAssocID="{FC15474A-C343-4410-892E-741DD5EFCA1A}" presName="circ2" presStyleLbl="vennNode1" presStyleIdx="1" presStyleCnt="3"/>
      <dgm:spPr/>
      <dgm:t>
        <a:bodyPr/>
        <a:lstStyle/>
        <a:p>
          <a:pPr rtl="1"/>
          <a:endParaRPr lang="he-IL"/>
        </a:p>
      </dgm:t>
    </dgm:pt>
    <dgm:pt modelId="{DB425C13-4FC3-4393-8CE8-FE93E63D6FDF}" type="pres">
      <dgm:prSet presAssocID="{FC15474A-C343-4410-892E-741DD5EFCA1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990DF10-027E-4E07-B7B6-DBF52C4AE57B}" type="pres">
      <dgm:prSet presAssocID="{7E4A086D-2258-4EC6-A63E-882F2B4A37C4}" presName="circ3" presStyleLbl="vennNode1" presStyleIdx="2" presStyleCnt="3"/>
      <dgm:spPr/>
      <dgm:t>
        <a:bodyPr/>
        <a:lstStyle/>
        <a:p>
          <a:pPr rtl="1"/>
          <a:endParaRPr lang="he-IL"/>
        </a:p>
      </dgm:t>
    </dgm:pt>
    <dgm:pt modelId="{AA2577F8-77D5-41E9-99F1-6E4D70AC5005}" type="pres">
      <dgm:prSet presAssocID="{7E4A086D-2258-4EC6-A63E-882F2B4A37C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5F6F5D8E-C3BB-4E17-9370-1DD6E62BBB24}" srcId="{261DFAA6-A476-4BF5-BA1F-B12BB6961BD0}" destId="{C59525DB-6651-4578-8D27-AFD8BD7772F6}" srcOrd="0" destOrd="0" parTransId="{8939AD12-DEDE-49BA-99B6-C0F6765CE0AF}" sibTransId="{90A91CBD-3784-4D1F-89CF-480CE165B314}"/>
    <dgm:cxn modelId="{5D86862E-FA38-A54A-A66F-211CB88FF3C9}" type="presOf" srcId="{FC15474A-C343-4410-892E-741DD5EFCA1A}" destId="{DB425C13-4FC3-4393-8CE8-FE93E63D6FDF}" srcOrd="1" destOrd="0" presId="urn:microsoft.com/office/officeart/2005/8/layout/venn1"/>
    <dgm:cxn modelId="{A3ECF8B8-BEAD-764C-A3AC-0E2C91F45FA9}" type="presOf" srcId="{7E4A086D-2258-4EC6-A63E-882F2B4A37C4}" destId="{B990DF10-027E-4E07-B7B6-DBF52C4AE57B}" srcOrd="0" destOrd="0" presId="urn:microsoft.com/office/officeart/2005/8/layout/venn1"/>
    <dgm:cxn modelId="{0BF0A33E-8F84-D24B-8E62-B70F6C5192C6}" type="presOf" srcId="{FC15474A-C343-4410-892E-741DD5EFCA1A}" destId="{C0E18CE2-E669-4EFD-B7B0-0ACB26D74C10}" srcOrd="0" destOrd="0" presId="urn:microsoft.com/office/officeart/2005/8/layout/venn1"/>
    <dgm:cxn modelId="{9248320E-92B2-6C4B-8A14-401B7088EF43}" type="presOf" srcId="{C59525DB-6651-4578-8D27-AFD8BD7772F6}" destId="{DB04CC37-A884-465B-80AD-7E58518D5574}" srcOrd="1" destOrd="0" presId="urn:microsoft.com/office/officeart/2005/8/layout/venn1"/>
    <dgm:cxn modelId="{D8769296-B96E-4C7C-933C-6A0B550016A7}" srcId="{261DFAA6-A476-4BF5-BA1F-B12BB6961BD0}" destId="{7E4A086D-2258-4EC6-A63E-882F2B4A37C4}" srcOrd="2" destOrd="0" parTransId="{F94A7BD9-636B-4D7B-8031-0257AA4D0A23}" sibTransId="{FDD22601-C9BB-4A41-ADAF-B5441512C6F9}"/>
    <dgm:cxn modelId="{0E01096E-A32A-514C-A2ED-7BEE5CF7AFCD}" type="presOf" srcId="{7E4A086D-2258-4EC6-A63E-882F2B4A37C4}" destId="{AA2577F8-77D5-41E9-99F1-6E4D70AC5005}" srcOrd="1" destOrd="0" presId="urn:microsoft.com/office/officeart/2005/8/layout/venn1"/>
    <dgm:cxn modelId="{1C7BF2EE-F90E-1C45-BBBA-D602EB7AE9D7}" type="presOf" srcId="{261DFAA6-A476-4BF5-BA1F-B12BB6961BD0}" destId="{ABF93BFE-A366-44AD-AAF2-E9BCA4B860A2}" srcOrd="0" destOrd="0" presId="urn:microsoft.com/office/officeart/2005/8/layout/venn1"/>
    <dgm:cxn modelId="{9CFDE791-350E-4583-85FB-BE9BE75E025B}" srcId="{261DFAA6-A476-4BF5-BA1F-B12BB6961BD0}" destId="{FC15474A-C343-4410-892E-741DD5EFCA1A}" srcOrd="1" destOrd="0" parTransId="{FC54E6DF-937E-4716-B917-D31EB28DF89B}" sibTransId="{DFB61C6A-28B4-4917-BE92-CC3821611AE7}"/>
    <dgm:cxn modelId="{FD1E3BA7-78E8-524F-964C-BC10057E1FA1}" type="presOf" srcId="{C59525DB-6651-4578-8D27-AFD8BD7772F6}" destId="{768CCC3F-66A3-4611-A2CF-395EE93296F9}" srcOrd="0" destOrd="0" presId="urn:microsoft.com/office/officeart/2005/8/layout/venn1"/>
    <dgm:cxn modelId="{F4D70CCD-4DA8-094C-B768-E323DC34256A}" type="presParOf" srcId="{ABF93BFE-A366-44AD-AAF2-E9BCA4B860A2}" destId="{768CCC3F-66A3-4611-A2CF-395EE93296F9}" srcOrd="0" destOrd="0" presId="urn:microsoft.com/office/officeart/2005/8/layout/venn1"/>
    <dgm:cxn modelId="{E05FC602-A06F-DA49-B426-1D8E4CC44F5E}" type="presParOf" srcId="{ABF93BFE-A366-44AD-AAF2-E9BCA4B860A2}" destId="{DB04CC37-A884-465B-80AD-7E58518D5574}" srcOrd="1" destOrd="0" presId="urn:microsoft.com/office/officeart/2005/8/layout/venn1"/>
    <dgm:cxn modelId="{35D50B39-155F-214F-B7E5-EB6C112459D7}" type="presParOf" srcId="{ABF93BFE-A366-44AD-AAF2-E9BCA4B860A2}" destId="{C0E18CE2-E669-4EFD-B7B0-0ACB26D74C10}" srcOrd="2" destOrd="0" presId="urn:microsoft.com/office/officeart/2005/8/layout/venn1"/>
    <dgm:cxn modelId="{5A4FDD1B-6529-E849-810C-8E7A03C2F780}" type="presParOf" srcId="{ABF93BFE-A366-44AD-AAF2-E9BCA4B860A2}" destId="{DB425C13-4FC3-4393-8CE8-FE93E63D6FDF}" srcOrd="3" destOrd="0" presId="urn:microsoft.com/office/officeart/2005/8/layout/venn1"/>
    <dgm:cxn modelId="{59176860-6333-BE43-ACEB-9FEC905E3F7E}" type="presParOf" srcId="{ABF93BFE-A366-44AD-AAF2-E9BCA4B860A2}" destId="{B990DF10-027E-4E07-B7B6-DBF52C4AE57B}" srcOrd="4" destOrd="0" presId="urn:microsoft.com/office/officeart/2005/8/layout/venn1"/>
    <dgm:cxn modelId="{17C3E8E5-5121-9D45-86B4-0355FEBDFFB4}" type="presParOf" srcId="{ABF93BFE-A366-44AD-AAF2-E9BCA4B860A2}" destId="{AA2577F8-77D5-41E9-99F1-6E4D70AC5005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9206F4-0903-4277-A52F-B3828138172A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pPr rtl="1"/>
          <a:endParaRPr lang="he-IL"/>
        </a:p>
      </dgm:t>
    </dgm:pt>
    <dgm:pt modelId="{A03D01C8-B1AB-42CB-B5DA-0F4A876CB677}">
      <dgm:prSet phldrT="[טקסט]" custT="1"/>
      <dgm:spPr/>
      <dgm:t>
        <a:bodyPr/>
        <a:lstStyle/>
        <a:p>
          <a:pPr rtl="1"/>
          <a:r>
            <a:rPr lang="he-IL" sz="2800" dirty="0" smtClean="0"/>
            <a:t>רכיב ההשקעה בתעריף </a:t>
          </a:r>
          <a:r>
            <a:rPr lang="he-IL" sz="2800" dirty="0" err="1" smtClean="0"/>
            <a:t>יגזר</a:t>
          </a:r>
          <a:r>
            <a:rPr lang="he-IL" sz="2800" dirty="0" smtClean="0"/>
            <a:t> מתוכנית הפיתוח</a:t>
          </a:r>
          <a:endParaRPr lang="he-IL" sz="2800" dirty="0"/>
        </a:p>
      </dgm:t>
    </dgm:pt>
    <dgm:pt modelId="{7959776E-1A42-44B7-A42A-EEF2EE78C132}" type="parTrans" cxnId="{C921F4B9-9F74-4484-9493-2D1258AAFBB2}">
      <dgm:prSet/>
      <dgm:spPr/>
      <dgm:t>
        <a:bodyPr/>
        <a:lstStyle/>
        <a:p>
          <a:pPr rtl="1"/>
          <a:endParaRPr lang="he-IL"/>
        </a:p>
      </dgm:t>
    </dgm:pt>
    <dgm:pt modelId="{10AFA33B-F1F3-4726-8DA6-CDBB2A8CCD77}" type="sibTrans" cxnId="{C921F4B9-9F74-4484-9493-2D1258AAFBB2}">
      <dgm:prSet/>
      <dgm:spPr/>
      <dgm:t>
        <a:bodyPr/>
        <a:lstStyle/>
        <a:p>
          <a:pPr rtl="1"/>
          <a:endParaRPr lang="he-IL"/>
        </a:p>
      </dgm:t>
    </dgm:pt>
    <dgm:pt modelId="{05301292-36DD-49B0-B20A-F9FE3FFE82B0}">
      <dgm:prSet phldrT="[טקסט]" custT="1"/>
      <dgm:spPr/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he-IL" sz="2800" dirty="0" smtClean="0"/>
            <a:t>בתחילת שנה – תחזית השקעות</a:t>
          </a: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he-IL" sz="2800" dirty="0" smtClean="0"/>
            <a:t>בסוף שנה – עדכון לפי ביצוע</a:t>
          </a:r>
          <a:endParaRPr lang="he-IL" sz="2800" dirty="0"/>
        </a:p>
      </dgm:t>
    </dgm:pt>
    <dgm:pt modelId="{08C98F85-AA60-42E6-921F-A71E762DF095}" type="parTrans" cxnId="{814DDD6E-0E4E-4FCC-9CBA-7C9DBCC351C2}">
      <dgm:prSet/>
      <dgm:spPr/>
      <dgm:t>
        <a:bodyPr/>
        <a:lstStyle/>
        <a:p>
          <a:pPr rtl="1"/>
          <a:endParaRPr lang="he-IL"/>
        </a:p>
      </dgm:t>
    </dgm:pt>
    <dgm:pt modelId="{80F402E8-EBFD-4DCC-B089-C0E9D5F5BCEE}" type="sibTrans" cxnId="{814DDD6E-0E4E-4FCC-9CBA-7C9DBCC351C2}">
      <dgm:prSet/>
      <dgm:spPr/>
      <dgm:t>
        <a:bodyPr/>
        <a:lstStyle/>
        <a:p>
          <a:pPr rtl="1"/>
          <a:endParaRPr lang="he-IL"/>
        </a:p>
      </dgm:t>
    </dgm:pt>
    <dgm:pt modelId="{4D5BFBD5-4ADC-4911-89A7-096F6FD46858}">
      <dgm:prSet phldrT="[טקסט]"/>
      <dgm:spPr/>
      <dgm:t>
        <a:bodyPr/>
        <a:lstStyle/>
        <a:p>
          <a:pPr rtl="1"/>
          <a:r>
            <a:rPr lang="he-IL" dirty="0" smtClean="0"/>
            <a:t>לחברה מובטח כיסוי עלות </a:t>
          </a:r>
        </a:p>
      </dgm:t>
    </dgm:pt>
    <dgm:pt modelId="{D57D3629-E9AD-4AB8-A3B4-68290464949F}" type="parTrans" cxnId="{BA4B3C15-1771-4D30-B2A8-2F9893D10A50}">
      <dgm:prSet/>
      <dgm:spPr/>
      <dgm:t>
        <a:bodyPr/>
        <a:lstStyle/>
        <a:p>
          <a:pPr rtl="1"/>
          <a:endParaRPr lang="he-IL"/>
        </a:p>
      </dgm:t>
    </dgm:pt>
    <dgm:pt modelId="{056C2933-F236-432A-832B-B5000F9636D8}" type="sibTrans" cxnId="{BA4B3C15-1771-4D30-B2A8-2F9893D10A50}">
      <dgm:prSet/>
      <dgm:spPr/>
      <dgm:t>
        <a:bodyPr/>
        <a:lstStyle/>
        <a:p>
          <a:pPr rtl="1"/>
          <a:endParaRPr lang="he-IL"/>
        </a:p>
      </dgm:t>
    </dgm:pt>
    <dgm:pt modelId="{C11D5348-3028-4DD8-AFA1-E033A5D9998E}">
      <dgm:prSet phldrT="[טקסט]"/>
      <dgm:spPr/>
      <dgm:t>
        <a:bodyPr/>
        <a:lstStyle/>
        <a:p>
          <a:pPr rtl="1"/>
          <a:r>
            <a:rPr lang="he-IL" dirty="0" smtClean="0"/>
            <a:t>הצרכן ישלם בכפוף להשקעות שבוצעו</a:t>
          </a:r>
        </a:p>
      </dgm:t>
    </dgm:pt>
    <dgm:pt modelId="{FE0E2570-6FF1-45A7-A458-52DCBD53CA3B}" type="parTrans" cxnId="{26303440-E611-4730-8E91-BF22F2C953D6}">
      <dgm:prSet/>
      <dgm:spPr/>
      <dgm:t>
        <a:bodyPr/>
        <a:lstStyle/>
        <a:p>
          <a:pPr rtl="1"/>
          <a:endParaRPr lang="he-IL"/>
        </a:p>
      </dgm:t>
    </dgm:pt>
    <dgm:pt modelId="{3DB24C39-6A7E-4153-81D6-75187B045668}" type="sibTrans" cxnId="{26303440-E611-4730-8E91-BF22F2C953D6}">
      <dgm:prSet/>
      <dgm:spPr/>
      <dgm:t>
        <a:bodyPr/>
        <a:lstStyle/>
        <a:p>
          <a:pPr rtl="1"/>
          <a:endParaRPr lang="he-IL"/>
        </a:p>
      </dgm:t>
    </dgm:pt>
    <dgm:pt modelId="{E8BC8A52-DDBC-4089-B07A-C860DFF27CBC}" type="pres">
      <dgm:prSet presAssocID="{689206F4-0903-4277-A52F-B3828138172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EAE7F23F-B984-4271-B46F-E3098A89EBC2}" type="pres">
      <dgm:prSet presAssocID="{689206F4-0903-4277-A52F-B3828138172A}" presName="dummyMaxCanvas" presStyleCnt="0">
        <dgm:presLayoutVars/>
      </dgm:prSet>
      <dgm:spPr/>
    </dgm:pt>
    <dgm:pt modelId="{E7627F21-2F54-437F-98A2-0ADB61AD0147}" type="pres">
      <dgm:prSet presAssocID="{689206F4-0903-4277-A52F-B3828138172A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98CA3DD-784B-4464-9264-D971FB83E1FB}" type="pres">
      <dgm:prSet presAssocID="{689206F4-0903-4277-A52F-B3828138172A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DEF02378-5215-4881-AC45-94946EA25AEC}" type="pres">
      <dgm:prSet presAssocID="{689206F4-0903-4277-A52F-B3828138172A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7446F198-6947-4FBE-B156-48DE28AD1DCE}" type="pres">
      <dgm:prSet presAssocID="{689206F4-0903-4277-A52F-B3828138172A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ACB7B9A-92DE-4A19-8D84-5B0A84311317}" type="pres">
      <dgm:prSet presAssocID="{689206F4-0903-4277-A52F-B3828138172A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0218935-208E-4CD6-A79D-2B7333039D31}" type="pres">
      <dgm:prSet presAssocID="{689206F4-0903-4277-A52F-B3828138172A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AFFA5A9-6F26-47EC-8F07-EA6817398177}" type="pres">
      <dgm:prSet presAssocID="{689206F4-0903-4277-A52F-B3828138172A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4F629614-79B9-4554-9997-28AFDB6C25F9}" type="pres">
      <dgm:prSet presAssocID="{689206F4-0903-4277-A52F-B3828138172A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E548BC78-0364-4A87-AADA-AFF7DF1C281C}" type="pres">
      <dgm:prSet presAssocID="{689206F4-0903-4277-A52F-B3828138172A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DB98E89-27B3-4451-9A25-64B8853155E9}" type="pres">
      <dgm:prSet presAssocID="{689206F4-0903-4277-A52F-B3828138172A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3F452D99-ED81-490A-BA6E-B7E936C6DE75}" type="pres">
      <dgm:prSet presAssocID="{689206F4-0903-4277-A52F-B3828138172A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7E8C47F6-B7B4-154E-B783-3839023CF32D}" type="presOf" srcId="{80F402E8-EBFD-4DCC-B089-C0E9D5F5BCEE}" destId="{F0218935-208E-4CD6-A79D-2B7333039D31}" srcOrd="0" destOrd="0" presId="urn:microsoft.com/office/officeart/2005/8/layout/vProcess5"/>
    <dgm:cxn modelId="{AADF5F0F-6E29-1846-AF4E-53915ABC26A8}" type="presOf" srcId="{A03D01C8-B1AB-42CB-B5DA-0F4A876CB677}" destId="{E7627F21-2F54-437F-98A2-0ADB61AD0147}" srcOrd="0" destOrd="0" presId="urn:microsoft.com/office/officeart/2005/8/layout/vProcess5"/>
    <dgm:cxn modelId="{BA4B3C15-1771-4D30-B2A8-2F9893D10A50}" srcId="{689206F4-0903-4277-A52F-B3828138172A}" destId="{4D5BFBD5-4ADC-4911-89A7-096F6FD46858}" srcOrd="2" destOrd="0" parTransId="{D57D3629-E9AD-4AB8-A3B4-68290464949F}" sibTransId="{056C2933-F236-432A-832B-B5000F9636D8}"/>
    <dgm:cxn modelId="{889078EF-CCF2-8B4C-995B-C719ECA12B78}" type="presOf" srcId="{4D5BFBD5-4ADC-4911-89A7-096F6FD46858}" destId="{DEF02378-5215-4881-AC45-94946EA25AEC}" srcOrd="0" destOrd="0" presId="urn:microsoft.com/office/officeart/2005/8/layout/vProcess5"/>
    <dgm:cxn modelId="{93EA3083-3969-E84F-8629-645A8BDA29F5}" type="presOf" srcId="{056C2933-F236-432A-832B-B5000F9636D8}" destId="{8AFFA5A9-6F26-47EC-8F07-EA6817398177}" srcOrd="0" destOrd="0" presId="urn:microsoft.com/office/officeart/2005/8/layout/vProcess5"/>
    <dgm:cxn modelId="{672C6634-5A31-3E45-8783-14CA0AE47C1D}" type="presOf" srcId="{05301292-36DD-49B0-B20A-F9FE3FFE82B0}" destId="{698CA3DD-784B-4464-9264-D971FB83E1FB}" srcOrd="0" destOrd="0" presId="urn:microsoft.com/office/officeart/2005/8/layout/vProcess5"/>
    <dgm:cxn modelId="{D66DDF94-21CA-5643-82AC-A9E61D88940C}" type="presOf" srcId="{C11D5348-3028-4DD8-AFA1-E033A5D9998E}" destId="{3F452D99-ED81-490A-BA6E-B7E936C6DE75}" srcOrd="1" destOrd="0" presId="urn:microsoft.com/office/officeart/2005/8/layout/vProcess5"/>
    <dgm:cxn modelId="{814DDD6E-0E4E-4FCC-9CBA-7C9DBCC351C2}" srcId="{689206F4-0903-4277-A52F-B3828138172A}" destId="{05301292-36DD-49B0-B20A-F9FE3FFE82B0}" srcOrd="1" destOrd="0" parTransId="{08C98F85-AA60-42E6-921F-A71E762DF095}" sibTransId="{80F402E8-EBFD-4DCC-B089-C0E9D5F5BCEE}"/>
    <dgm:cxn modelId="{6734A56A-82F4-F54B-B488-DF4D40481AB6}" type="presOf" srcId="{689206F4-0903-4277-A52F-B3828138172A}" destId="{E8BC8A52-DDBC-4089-B07A-C860DFF27CBC}" srcOrd="0" destOrd="0" presId="urn:microsoft.com/office/officeart/2005/8/layout/vProcess5"/>
    <dgm:cxn modelId="{26303440-E611-4730-8E91-BF22F2C953D6}" srcId="{689206F4-0903-4277-A52F-B3828138172A}" destId="{C11D5348-3028-4DD8-AFA1-E033A5D9998E}" srcOrd="3" destOrd="0" parTransId="{FE0E2570-6FF1-45A7-A458-52DCBD53CA3B}" sibTransId="{3DB24C39-6A7E-4153-81D6-75187B045668}"/>
    <dgm:cxn modelId="{A5ADBB21-BE2E-5248-BCEA-21467DF24D72}" type="presOf" srcId="{C11D5348-3028-4DD8-AFA1-E033A5D9998E}" destId="{7446F198-6947-4FBE-B156-48DE28AD1DCE}" srcOrd="0" destOrd="0" presId="urn:microsoft.com/office/officeart/2005/8/layout/vProcess5"/>
    <dgm:cxn modelId="{C03DD0B4-DA69-BA4F-8B90-FA24DB8B9B57}" type="presOf" srcId="{05301292-36DD-49B0-B20A-F9FE3FFE82B0}" destId="{E548BC78-0364-4A87-AADA-AFF7DF1C281C}" srcOrd="1" destOrd="0" presId="urn:microsoft.com/office/officeart/2005/8/layout/vProcess5"/>
    <dgm:cxn modelId="{C921F4B9-9F74-4484-9493-2D1258AAFBB2}" srcId="{689206F4-0903-4277-A52F-B3828138172A}" destId="{A03D01C8-B1AB-42CB-B5DA-0F4A876CB677}" srcOrd="0" destOrd="0" parTransId="{7959776E-1A42-44B7-A42A-EEF2EE78C132}" sibTransId="{10AFA33B-F1F3-4726-8DA6-CDBB2A8CCD77}"/>
    <dgm:cxn modelId="{6E523AE6-3AC7-E042-B6B9-E561142CF0AE}" type="presOf" srcId="{4D5BFBD5-4ADC-4911-89A7-096F6FD46858}" destId="{6DB98E89-27B3-4451-9A25-64B8853155E9}" srcOrd="1" destOrd="0" presId="urn:microsoft.com/office/officeart/2005/8/layout/vProcess5"/>
    <dgm:cxn modelId="{C06FC6EB-33FB-C247-AEE5-3F6CE0DDDD07}" type="presOf" srcId="{10AFA33B-F1F3-4726-8DA6-CDBB2A8CCD77}" destId="{6ACB7B9A-92DE-4A19-8D84-5B0A84311317}" srcOrd="0" destOrd="0" presId="urn:microsoft.com/office/officeart/2005/8/layout/vProcess5"/>
    <dgm:cxn modelId="{5935976F-EFEF-2941-AFEA-DF9B489AF22C}" type="presOf" srcId="{A03D01C8-B1AB-42CB-B5DA-0F4A876CB677}" destId="{4F629614-79B9-4554-9997-28AFDB6C25F9}" srcOrd="1" destOrd="0" presId="urn:microsoft.com/office/officeart/2005/8/layout/vProcess5"/>
    <dgm:cxn modelId="{5BA4E875-573D-6341-B561-BB35C8175C2F}" type="presParOf" srcId="{E8BC8A52-DDBC-4089-B07A-C860DFF27CBC}" destId="{EAE7F23F-B984-4271-B46F-E3098A89EBC2}" srcOrd="0" destOrd="0" presId="urn:microsoft.com/office/officeart/2005/8/layout/vProcess5"/>
    <dgm:cxn modelId="{36D36AF4-83AB-6C4B-943A-7EC165280E78}" type="presParOf" srcId="{E8BC8A52-DDBC-4089-B07A-C860DFF27CBC}" destId="{E7627F21-2F54-437F-98A2-0ADB61AD0147}" srcOrd="1" destOrd="0" presId="urn:microsoft.com/office/officeart/2005/8/layout/vProcess5"/>
    <dgm:cxn modelId="{E36BBF01-3A7D-784B-A4C1-859E434AD9E5}" type="presParOf" srcId="{E8BC8A52-DDBC-4089-B07A-C860DFF27CBC}" destId="{698CA3DD-784B-4464-9264-D971FB83E1FB}" srcOrd="2" destOrd="0" presId="urn:microsoft.com/office/officeart/2005/8/layout/vProcess5"/>
    <dgm:cxn modelId="{246AACFF-1C23-794C-B8EC-7877FD4E2FE8}" type="presParOf" srcId="{E8BC8A52-DDBC-4089-B07A-C860DFF27CBC}" destId="{DEF02378-5215-4881-AC45-94946EA25AEC}" srcOrd="3" destOrd="0" presId="urn:microsoft.com/office/officeart/2005/8/layout/vProcess5"/>
    <dgm:cxn modelId="{217E235E-6D36-8241-BFCD-4285C0259FB3}" type="presParOf" srcId="{E8BC8A52-DDBC-4089-B07A-C860DFF27CBC}" destId="{7446F198-6947-4FBE-B156-48DE28AD1DCE}" srcOrd="4" destOrd="0" presId="urn:microsoft.com/office/officeart/2005/8/layout/vProcess5"/>
    <dgm:cxn modelId="{49000745-3F56-6447-826B-D66C38AF540C}" type="presParOf" srcId="{E8BC8A52-DDBC-4089-B07A-C860DFF27CBC}" destId="{6ACB7B9A-92DE-4A19-8D84-5B0A84311317}" srcOrd="5" destOrd="0" presId="urn:microsoft.com/office/officeart/2005/8/layout/vProcess5"/>
    <dgm:cxn modelId="{F1B846A3-E37F-1D45-A941-048365DCB245}" type="presParOf" srcId="{E8BC8A52-DDBC-4089-B07A-C860DFF27CBC}" destId="{F0218935-208E-4CD6-A79D-2B7333039D31}" srcOrd="6" destOrd="0" presId="urn:microsoft.com/office/officeart/2005/8/layout/vProcess5"/>
    <dgm:cxn modelId="{C84EFFFB-FE07-1F44-B3E2-D212BEC57DCD}" type="presParOf" srcId="{E8BC8A52-DDBC-4089-B07A-C860DFF27CBC}" destId="{8AFFA5A9-6F26-47EC-8F07-EA6817398177}" srcOrd="7" destOrd="0" presId="urn:microsoft.com/office/officeart/2005/8/layout/vProcess5"/>
    <dgm:cxn modelId="{CDAA0857-B2C7-7040-A0D5-8FB4348D34A5}" type="presParOf" srcId="{E8BC8A52-DDBC-4089-B07A-C860DFF27CBC}" destId="{4F629614-79B9-4554-9997-28AFDB6C25F9}" srcOrd="8" destOrd="0" presId="urn:microsoft.com/office/officeart/2005/8/layout/vProcess5"/>
    <dgm:cxn modelId="{49E81FC3-69C0-AC45-96A5-5DCB8872C5A7}" type="presParOf" srcId="{E8BC8A52-DDBC-4089-B07A-C860DFF27CBC}" destId="{E548BC78-0364-4A87-AADA-AFF7DF1C281C}" srcOrd="9" destOrd="0" presId="urn:microsoft.com/office/officeart/2005/8/layout/vProcess5"/>
    <dgm:cxn modelId="{B8EB5FC5-80CA-9444-A730-9AFACC8F5CD6}" type="presParOf" srcId="{E8BC8A52-DDBC-4089-B07A-C860DFF27CBC}" destId="{6DB98E89-27B3-4451-9A25-64B8853155E9}" srcOrd="10" destOrd="0" presId="urn:microsoft.com/office/officeart/2005/8/layout/vProcess5"/>
    <dgm:cxn modelId="{ECC0B547-C1B5-324B-BFFF-4A822449809B}" type="presParOf" srcId="{E8BC8A52-DDBC-4089-B07A-C860DFF27CBC}" destId="{3F452D99-ED81-490A-BA6E-B7E936C6DE75}" srcOrd="11" destOrd="0" presId="urn:microsoft.com/office/officeart/2005/8/layout/vProcess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16FEBB-AB39-3C43-934F-31534852048C}" type="doc">
      <dgm:prSet loTypeId="urn:microsoft.com/office/officeart/2005/8/layout/matrix3" loCatId="matrix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E3069B5-EEB0-5945-8D13-F689E9DAB910}">
      <dgm:prSet/>
      <dgm:spPr/>
      <dgm:t>
        <a:bodyPr/>
        <a:lstStyle/>
        <a:p>
          <a:pPr rtl="1"/>
          <a:r>
            <a:rPr lang="he-IL" dirty="0" smtClean="0"/>
            <a:t>רישוי מחלקים היסטוריים והסדרת מתחמי צריכה</a:t>
          </a:r>
          <a:endParaRPr lang="he-IL" dirty="0"/>
        </a:p>
      </dgm:t>
    </dgm:pt>
    <dgm:pt modelId="{28BFB253-33B4-184A-9488-ED99BE13BC35}" type="parTrans" cxnId="{CD2555A2-A400-D94E-B65C-8B9870F495D9}">
      <dgm:prSet/>
      <dgm:spPr/>
      <dgm:t>
        <a:bodyPr/>
        <a:lstStyle/>
        <a:p>
          <a:endParaRPr lang="en-US"/>
        </a:p>
      </dgm:t>
    </dgm:pt>
    <dgm:pt modelId="{753FF1A5-AF91-DC4E-97FD-EAE8EF86D3CA}" type="sibTrans" cxnId="{CD2555A2-A400-D94E-B65C-8B9870F495D9}">
      <dgm:prSet/>
      <dgm:spPr/>
      <dgm:t>
        <a:bodyPr/>
        <a:lstStyle/>
        <a:p>
          <a:endParaRPr lang="en-US"/>
        </a:p>
      </dgm:t>
    </dgm:pt>
    <dgm:pt modelId="{08E8BCEF-75E9-6C41-B228-13404D9FCD35}">
      <dgm:prSet/>
      <dgm:spPr/>
      <dgm:t>
        <a:bodyPr/>
        <a:lstStyle/>
        <a:p>
          <a:pPr rtl="1"/>
          <a:r>
            <a:rPr lang="he-IL" dirty="0" err="1" smtClean="0"/>
            <a:t>תוכנית</a:t>
          </a:r>
          <a:r>
            <a:rPr lang="he-IL" dirty="0" smtClean="0"/>
            <a:t> עמידה ביעד אנרגיה מתחדשת</a:t>
          </a:r>
        </a:p>
        <a:p>
          <a:pPr rtl="1"/>
          <a:r>
            <a:rPr lang="he-IL" dirty="0" smtClean="0"/>
            <a:t>בדגש לרשת החלוקה</a:t>
          </a:r>
          <a:endParaRPr lang="he-IL" dirty="0"/>
        </a:p>
      </dgm:t>
    </dgm:pt>
    <dgm:pt modelId="{AF07E6FC-145B-3646-9D2C-CB14C01D9EE4}" type="parTrans" cxnId="{C5892E25-27FD-E349-8F5F-0A139D895398}">
      <dgm:prSet/>
      <dgm:spPr/>
      <dgm:t>
        <a:bodyPr/>
        <a:lstStyle/>
        <a:p>
          <a:endParaRPr lang="en-US"/>
        </a:p>
      </dgm:t>
    </dgm:pt>
    <dgm:pt modelId="{F45725A7-6776-D54E-A269-7F1A51E072AD}" type="sibTrans" cxnId="{C5892E25-27FD-E349-8F5F-0A139D895398}">
      <dgm:prSet/>
      <dgm:spPr/>
      <dgm:t>
        <a:bodyPr/>
        <a:lstStyle/>
        <a:p>
          <a:endParaRPr lang="en-US"/>
        </a:p>
      </dgm:t>
    </dgm:pt>
    <dgm:pt modelId="{58DEE3F1-ADF1-374D-92F8-6A8A79A148B6}">
      <dgm:prSet/>
      <dgm:spPr/>
      <dgm:t>
        <a:bodyPr/>
        <a:lstStyle/>
        <a:p>
          <a:pPr rtl="1"/>
          <a:r>
            <a:rPr lang="he-IL" smtClean="0"/>
            <a:t>שילוב מתקני יצור בגז ברשת החלוקה</a:t>
          </a:r>
          <a:endParaRPr lang="he-IL"/>
        </a:p>
      </dgm:t>
    </dgm:pt>
    <dgm:pt modelId="{9D761064-13FC-5145-8F54-3D6B8962DEAB}" type="parTrans" cxnId="{B377363B-CF4E-8D49-B000-096E0F174D56}">
      <dgm:prSet/>
      <dgm:spPr/>
      <dgm:t>
        <a:bodyPr/>
        <a:lstStyle/>
        <a:p>
          <a:endParaRPr lang="en-US"/>
        </a:p>
      </dgm:t>
    </dgm:pt>
    <dgm:pt modelId="{1B52FEDE-B633-AF4C-A229-B56C527D5868}" type="sibTrans" cxnId="{B377363B-CF4E-8D49-B000-096E0F174D56}">
      <dgm:prSet/>
      <dgm:spPr/>
      <dgm:t>
        <a:bodyPr/>
        <a:lstStyle/>
        <a:p>
          <a:endParaRPr lang="en-US"/>
        </a:p>
      </dgm:t>
    </dgm:pt>
    <dgm:pt modelId="{0F315878-3F0B-E044-A984-12A43A457350}">
      <dgm:prSet/>
      <dgm:spPr/>
      <dgm:t>
        <a:bodyPr/>
        <a:lstStyle/>
        <a:p>
          <a:pPr rtl="1"/>
          <a:r>
            <a:rPr lang="he-IL" smtClean="0"/>
            <a:t>עדכון אמת מידה לחיבור מתקנים ברשת החלוקה</a:t>
          </a:r>
          <a:endParaRPr lang="he-IL"/>
        </a:p>
      </dgm:t>
    </dgm:pt>
    <dgm:pt modelId="{0963079F-3266-9349-9607-6FA5B2A79447}" type="parTrans" cxnId="{CFF7A1FE-5A9B-FA4E-84C5-02882D3D1BC3}">
      <dgm:prSet/>
      <dgm:spPr/>
      <dgm:t>
        <a:bodyPr/>
        <a:lstStyle/>
        <a:p>
          <a:endParaRPr lang="en-US"/>
        </a:p>
      </dgm:t>
    </dgm:pt>
    <dgm:pt modelId="{D458ACD3-CDB0-8D44-AA32-C25409769B43}" type="sibTrans" cxnId="{CFF7A1FE-5A9B-FA4E-84C5-02882D3D1BC3}">
      <dgm:prSet/>
      <dgm:spPr/>
      <dgm:t>
        <a:bodyPr/>
        <a:lstStyle/>
        <a:p>
          <a:pPr rtl="1"/>
          <a:endParaRPr lang="en-US"/>
        </a:p>
      </dgm:t>
    </dgm:pt>
    <dgm:pt modelId="{9E5BD34F-344D-B843-BFBD-B65BBB8666F3}" type="pres">
      <dgm:prSet presAssocID="{D516FEBB-AB39-3C43-934F-31534852048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D09E1446-AE62-D740-8B97-032FBA7DE5EE}" type="pres">
      <dgm:prSet presAssocID="{D516FEBB-AB39-3C43-934F-31534852048C}" presName="diamond" presStyleLbl="bgShp" presStyleIdx="0" presStyleCnt="1"/>
      <dgm:spPr/>
    </dgm:pt>
    <dgm:pt modelId="{58E12240-858E-0E4F-8BA7-0B8D28CB44B8}" type="pres">
      <dgm:prSet presAssocID="{D516FEBB-AB39-3C43-934F-31534852048C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D88E2CE1-C4CE-1D4C-ADC3-25F51E7315DD}" type="pres">
      <dgm:prSet presAssocID="{D516FEBB-AB39-3C43-934F-31534852048C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41C2CA02-E3BD-5F42-A7D4-9192611496A2}" type="pres">
      <dgm:prSet presAssocID="{D516FEBB-AB39-3C43-934F-31534852048C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0F8AEB68-C2F6-954A-AF4E-47DABD9E1450}" type="pres">
      <dgm:prSet presAssocID="{D516FEBB-AB39-3C43-934F-31534852048C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E7B27BA3-653D-624A-AAC0-3FD97E780011}" type="presOf" srcId="{0F315878-3F0B-E044-A984-12A43A457350}" destId="{0F8AEB68-C2F6-954A-AF4E-47DABD9E1450}" srcOrd="0" destOrd="0" presId="urn:microsoft.com/office/officeart/2005/8/layout/matrix3"/>
    <dgm:cxn modelId="{CD2555A2-A400-D94E-B65C-8B9870F495D9}" srcId="{D516FEBB-AB39-3C43-934F-31534852048C}" destId="{AE3069B5-EEB0-5945-8D13-F689E9DAB910}" srcOrd="0" destOrd="0" parTransId="{28BFB253-33B4-184A-9488-ED99BE13BC35}" sibTransId="{753FF1A5-AF91-DC4E-97FD-EAE8EF86D3CA}"/>
    <dgm:cxn modelId="{C5892E25-27FD-E349-8F5F-0A139D895398}" srcId="{D516FEBB-AB39-3C43-934F-31534852048C}" destId="{08E8BCEF-75E9-6C41-B228-13404D9FCD35}" srcOrd="1" destOrd="0" parTransId="{AF07E6FC-145B-3646-9D2C-CB14C01D9EE4}" sibTransId="{F45725A7-6776-D54E-A269-7F1A51E072AD}"/>
    <dgm:cxn modelId="{70F4E7DD-854C-0A43-8A3B-375B60550D43}" type="presOf" srcId="{D516FEBB-AB39-3C43-934F-31534852048C}" destId="{9E5BD34F-344D-B843-BFBD-B65BBB8666F3}" srcOrd="0" destOrd="0" presId="urn:microsoft.com/office/officeart/2005/8/layout/matrix3"/>
    <dgm:cxn modelId="{E510DC70-A594-444F-A4C7-AA1696A77950}" type="presOf" srcId="{08E8BCEF-75E9-6C41-B228-13404D9FCD35}" destId="{D88E2CE1-C4CE-1D4C-ADC3-25F51E7315DD}" srcOrd="0" destOrd="0" presId="urn:microsoft.com/office/officeart/2005/8/layout/matrix3"/>
    <dgm:cxn modelId="{CFF7A1FE-5A9B-FA4E-84C5-02882D3D1BC3}" srcId="{D516FEBB-AB39-3C43-934F-31534852048C}" destId="{0F315878-3F0B-E044-A984-12A43A457350}" srcOrd="3" destOrd="0" parTransId="{0963079F-3266-9349-9607-6FA5B2A79447}" sibTransId="{D458ACD3-CDB0-8D44-AA32-C25409769B43}"/>
    <dgm:cxn modelId="{B377363B-CF4E-8D49-B000-096E0F174D56}" srcId="{D516FEBB-AB39-3C43-934F-31534852048C}" destId="{58DEE3F1-ADF1-374D-92F8-6A8A79A148B6}" srcOrd="2" destOrd="0" parTransId="{9D761064-13FC-5145-8F54-3D6B8962DEAB}" sibTransId="{1B52FEDE-B633-AF4C-A229-B56C527D5868}"/>
    <dgm:cxn modelId="{6A63B25C-2489-4E4A-8FE1-4538CCC3A93C}" type="presOf" srcId="{58DEE3F1-ADF1-374D-92F8-6A8A79A148B6}" destId="{41C2CA02-E3BD-5F42-A7D4-9192611496A2}" srcOrd="0" destOrd="0" presId="urn:microsoft.com/office/officeart/2005/8/layout/matrix3"/>
    <dgm:cxn modelId="{3A6F1DEF-F183-2D4C-B155-1248B016613D}" type="presOf" srcId="{AE3069B5-EEB0-5945-8D13-F689E9DAB910}" destId="{58E12240-858E-0E4F-8BA7-0B8D28CB44B8}" srcOrd="0" destOrd="0" presId="urn:microsoft.com/office/officeart/2005/8/layout/matrix3"/>
    <dgm:cxn modelId="{67B0B36D-6411-A745-8F6B-01215558B24E}" type="presParOf" srcId="{9E5BD34F-344D-B843-BFBD-B65BBB8666F3}" destId="{D09E1446-AE62-D740-8B97-032FBA7DE5EE}" srcOrd="0" destOrd="0" presId="urn:microsoft.com/office/officeart/2005/8/layout/matrix3"/>
    <dgm:cxn modelId="{A7293E60-85D3-8941-9FF0-C0EF8D810395}" type="presParOf" srcId="{9E5BD34F-344D-B843-BFBD-B65BBB8666F3}" destId="{58E12240-858E-0E4F-8BA7-0B8D28CB44B8}" srcOrd="1" destOrd="0" presId="urn:microsoft.com/office/officeart/2005/8/layout/matrix3"/>
    <dgm:cxn modelId="{EB58A5DD-BC77-2A44-915C-CD335E9229B8}" type="presParOf" srcId="{9E5BD34F-344D-B843-BFBD-B65BBB8666F3}" destId="{D88E2CE1-C4CE-1D4C-ADC3-25F51E7315DD}" srcOrd="2" destOrd="0" presId="urn:microsoft.com/office/officeart/2005/8/layout/matrix3"/>
    <dgm:cxn modelId="{7DB68693-AFCB-DC4E-9376-6F1CAF7248F9}" type="presParOf" srcId="{9E5BD34F-344D-B843-BFBD-B65BBB8666F3}" destId="{41C2CA02-E3BD-5F42-A7D4-9192611496A2}" srcOrd="3" destOrd="0" presId="urn:microsoft.com/office/officeart/2005/8/layout/matrix3"/>
    <dgm:cxn modelId="{7FA988BF-80A8-974A-B396-F38CB9CB2F35}" type="presParOf" srcId="{9E5BD34F-344D-B843-BFBD-B65BBB8666F3}" destId="{0F8AEB68-C2F6-954A-AF4E-47DABD9E145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D5CAC9-193B-454A-9197-8E322FEFF95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E429A2C3-1B69-4C25-86CA-6C48BB140E21}">
      <dgm:prSet/>
      <dgm:spPr/>
      <dgm:t>
        <a:bodyPr/>
        <a:lstStyle/>
        <a:p>
          <a:pPr rtl="1"/>
          <a:r>
            <a:rPr lang="he-IL" dirty="0" smtClean="0"/>
            <a:t>עקרונות לשטחי המחלקים המצטרפים למתווה</a:t>
          </a:r>
          <a:endParaRPr lang="he-IL" dirty="0"/>
        </a:p>
      </dgm:t>
    </dgm:pt>
    <dgm:pt modelId="{F4B4445B-50D1-44EB-B683-F958BDEC28F3}" type="parTrans" cxnId="{E32A202B-AFF5-4787-A1C6-0824B14A5BF2}">
      <dgm:prSet/>
      <dgm:spPr/>
      <dgm:t>
        <a:bodyPr/>
        <a:lstStyle/>
        <a:p>
          <a:pPr rtl="1"/>
          <a:endParaRPr lang="he-IL"/>
        </a:p>
      </dgm:t>
    </dgm:pt>
    <dgm:pt modelId="{9A521A4F-7960-41EF-86AA-D7CD326A8CF1}" type="sibTrans" cxnId="{E32A202B-AFF5-4787-A1C6-0824B14A5BF2}">
      <dgm:prSet/>
      <dgm:spPr/>
      <dgm:t>
        <a:bodyPr/>
        <a:lstStyle/>
        <a:p>
          <a:pPr rtl="1"/>
          <a:endParaRPr lang="he-IL"/>
        </a:p>
      </dgm:t>
    </dgm:pt>
    <dgm:pt modelId="{64676CE3-97CB-47B0-B2AD-936758E8891D}">
      <dgm:prSet/>
      <dgm:spPr/>
      <dgm:t>
        <a:bodyPr/>
        <a:lstStyle/>
        <a:p>
          <a:pPr rtl="1"/>
          <a:r>
            <a:rPr lang="he-IL" dirty="0" smtClean="0"/>
            <a:t>הענקת רישיונות למחלקים שעמדו בתנאי המתווה</a:t>
          </a:r>
          <a:endParaRPr lang="he-IL" dirty="0"/>
        </a:p>
      </dgm:t>
    </dgm:pt>
    <dgm:pt modelId="{088E26E0-7046-4903-9B9C-4CA527DA9310}" type="parTrans" cxnId="{88933CD2-587B-4D19-A26A-9F6D50BA110D}">
      <dgm:prSet/>
      <dgm:spPr/>
      <dgm:t>
        <a:bodyPr/>
        <a:lstStyle/>
        <a:p>
          <a:pPr rtl="1"/>
          <a:endParaRPr lang="he-IL"/>
        </a:p>
      </dgm:t>
    </dgm:pt>
    <dgm:pt modelId="{9EFB431B-B1DB-420B-AA3B-E0D6E787C671}" type="sibTrans" cxnId="{88933CD2-587B-4D19-A26A-9F6D50BA110D}">
      <dgm:prSet/>
      <dgm:spPr/>
      <dgm:t>
        <a:bodyPr/>
        <a:lstStyle/>
        <a:p>
          <a:pPr rtl="1"/>
          <a:endParaRPr lang="he-IL"/>
        </a:p>
      </dgm:t>
    </dgm:pt>
    <dgm:pt modelId="{CD869751-D6EA-48F2-9E9A-33A52696846B}">
      <dgm:prSet/>
      <dgm:spPr/>
      <dgm:t>
        <a:bodyPr/>
        <a:lstStyle/>
        <a:p>
          <a:pPr rtl="1"/>
          <a:r>
            <a:rPr lang="he-IL" dirty="0" smtClean="0"/>
            <a:t>הסדרת גבולות האחריות בין חח"י לבין מתחמים צרכניים בהם קיימת רשת פרטית</a:t>
          </a:r>
          <a:endParaRPr lang="he-IL" dirty="0"/>
        </a:p>
      </dgm:t>
    </dgm:pt>
    <dgm:pt modelId="{3358312F-B3C8-4E70-A437-512CEBF8B6C9}" type="parTrans" cxnId="{0A5BDAFA-AC19-407E-A29C-9635EBDEED56}">
      <dgm:prSet/>
      <dgm:spPr/>
      <dgm:t>
        <a:bodyPr/>
        <a:lstStyle/>
        <a:p>
          <a:pPr rtl="1"/>
          <a:endParaRPr lang="he-IL"/>
        </a:p>
      </dgm:t>
    </dgm:pt>
    <dgm:pt modelId="{4995A53D-EF98-4E64-BC7B-5DCEE86F3D87}" type="sibTrans" cxnId="{0A5BDAFA-AC19-407E-A29C-9635EBDEED56}">
      <dgm:prSet/>
      <dgm:spPr/>
      <dgm:t>
        <a:bodyPr/>
        <a:lstStyle/>
        <a:p>
          <a:pPr rtl="1"/>
          <a:endParaRPr lang="he-IL"/>
        </a:p>
      </dgm:t>
    </dgm:pt>
    <dgm:pt modelId="{CC11A707-0A67-4226-B5AB-06EEA50A9DBA}">
      <dgm:prSet/>
      <dgm:spPr/>
      <dgm:t>
        <a:bodyPr/>
        <a:lstStyle/>
        <a:p>
          <a:pPr rtl="1"/>
          <a:r>
            <a:rPr lang="he-IL" dirty="0" smtClean="0"/>
            <a:t>נבחן עדכון להליך העברת הרשת ממחלקים שאינן מעוניינים בכך לאחריות חח"י</a:t>
          </a:r>
          <a:endParaRPr lang="en-US" dirty="0"/>
        </a:p>
      </dgm:t>
    </dgm:pt>
    <dgm:pt modelId="{E8A9AC50-6E2F-4B3A-B832-01C086A87CD4}" type="parTrans" cxnId="{70ABC569-85FD-4B5A-92BA-A3C00DE1FBD8}">
      <dgm:prSet/>
      <dgm:spPr/>
      <dgm:t>
        <a:bodyPr/>
        <a:lstStyle/>
        <a:p>
          <a:pPr rtl="1"/>
          <a:endParaRPr lang="he-IL"/>
        </a:p>
      </dgm:t>
    </dgm:pt>
    <dgm:pt modelId="{324F5A51-C5FB-4179-8124-31CA84817B1B}" type="sibTrans" cxnId="{70ABC569-85FD-4B5A-92BA-A3C00DE1FBD8}">
      <dgm:prSet/>
      <dgm:spPr/>
      <dgm:t>
        <a:bodyPr/>
        <a:lstStyle/>
        <a:p>
          <a:pPr rtl="1"/>
          <a:endParaRPr lang="he-IL"/>
        </a:p>
      </dgm:t>
    </dgm:pt>
    <dgm:pt modelId="{DE76BA5F-E8E5-42D1-8EFB-CC58C57C767F}" type="pres">
      <dgm:prSet presAssocID="{D3D5CAC9-193B-454A-9197-8E322FEFF9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1840975-8C26-4F6F-8100-7791228EF4C0}" type="pres">
      <dgm:prSet presAssocID="{E429A2C3-1B69-4C25-86CA-6C48BB140E2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426A80-A5B6-4FF9-B0E8-7AFD86EB24ED}" type="pres">
      <dgm:prSet presAssocID="{9A521A4F-7960-41EF-86AA-D7CD326A8CF1}" presName="spacer" presStyleCnt="0"/>
      <dgm:spPr/>
    </dgm:pt>
    <dgm:pt modelId="{73EE4959-1890-44C4-89DE-52748DE32EA5}" type="pres">
      <dgm:prSet presAssocID="{64676CE3-97CB-47B0-B2AD-936758E8891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2A4AB9-B8CA-4805-A05E-BB7BE199F89E}" type="pres">
      <dgm:prSet presAssocID="{9EFB431B-B1DB-420B-AA3B-E0D6E787C671}" presName="spacer" presStyleCnt="0"/>
      <dgm:spPr/>
    </dgm:pt>
    <dgm:pt modelId="{C4BD73EB-B665-4BFC-910E-170569778AA2}" type="pres">
      <dgm:prSet presAssocID="{CD869751-D6EA-48F2-9E9A-33A52696846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B4DD9F-ED21-4FC5-B450-D917A3474B64}" type="pres">
      <dgm:prSet presAssocID="{4995A53D-EF98-4E64-BC7B-5DCEE86F3D87}" presName="spacer" presStyleCnt="0"/>
      <dgm:spPr/>
    </dgm:pt>
    <dgm:pt modelId="{C8CEF5D1-2DCF-449E-9831-E0F83D4323E9}" type="pres">
      <dgm:prSet presAssocID="{CC11A707-0A67-4226-B5AB-06EEA50A9DB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40032E-4A5C-4328-9CA7-2EC2C39C26F2}" type="presOf" srcId="{64676CE3-97CB-47B0-B2AD-936758E8891D}" destId="{73EE4959-1890-44C4-89DE-52748DE32EA5}" srcOrd="0" destOrd="0" presId="urn:microsoft.com/office/officeart/2005/8/layout/vList2"/>
    <dgm:cxn modelId="{E8C509B9-0282-46B9-BFDF-7F34AA625472}" type="presOf" srcId="{D3D5CAC9-193B-454A-9197-8E322FEFF956}" destId="{DE76BA5F-E8E5-42D1-8EFB-CC58C57C767F}" srcOrd="0" destOrd="0" presId="urn:microsoft.com/office/officeart/2005/8/layout/vList2"/>
    <dgm:cxn modelId="{EFF0A048-1676-40FE-9283-1F5BD6C7CB8D}" type="presOf" srcId="{E429A2C3-1B69-4C25-86CA-6C48BB140E21}" destId="{81840975-8C26-4F6F-8100-7791228EF4C0}" srcOrd="0" destOrd="0" presId="urn:microsoft.com/office/officeart/2005/8/layout/vList2"/>
    <dgm:cxn modelId="{E32A202B-AFF5-4787-A1C6-0824B14A5BF2}" srcId="{D3D5CAC9-193B-454A-9197-8E322FEFF956}" destId="{E429A2C3-1B69-4C25-86CA-6C48BB140E21}" srcOrd="0" destOrd="0" parTransId="{F4B4445B-50D1-44EB-B683-F958BDEC28F3}" sibTransId="{9A521A4F-7960-41EF-86AA-D7CD326A8CF1}"/>
    <dgm:cxn modelId="{0A5BDAFA-AC19-407E-A29C-9635EBDEED56}" srcId="{D3D5CAC9-193B-454A-9197-8E322FEFF956}" destId="{CD869751-D6EA-48F2-9E9A-33A52696846B}" srcOrd="2" destOrd="0" parTransId="{3358312F-B3C8-4E70-A437-512CEBF8B6C9}" sibTransId="{4995A53D-EF98-4E64-BC7B-5DCEE86F3D87}"/>
    <dgm:cxn modelId="{70ABC569-85FD-4B5A-92BA-A3C00DE1FBD8}" srcId="{D3D5CAC9-193B-454A-9197-8E322FEFF956}" destId="{CC11A707-0A67-4226-B5AB-06EEA50A9DBA}" srcOrd="3" destOrd="0" parTransId="{E8A9AC50-6E2F-4B3A-B832-01C086A87CD4}" sibTransId="{324F5A51-C5FB-4179-8124-31CA84817B1B}"/>
    <dgm:cxn modelId="{8EA5DD1F-4E54-4C3D-B9BC-D0CC566C36AD}" type="presOf" srcId="{CC11A707-0A67-4226-B5AB-06EEA50A9DBA}" destId="{C8CEF5D1-2DCF-449E-9831-E0F83D4323E9}" srcOrd="0" destOrd="0" presId="urn:microsoft.com/office/officeart/2005/8/layout/vList2"/>
    <dgm:cxn modelId="{77D7B1F9-2166-41FE-BEE1-8833D7426CEA}" type="presOf" srcId="{CD869751-D6EA-48F2-9E9A-33A52696846B}" destId="{C4BD73EB-B665-4BFC-910E-170569778AA2}" srcOrd="0" destOrd="0" presId="urn:microsoft.com/office/officeart/2005/8/layout/vList2"/>
    <dgm:cxn modelId="{88933CD2-587B-4D19-A26A-9F6D50BA110D}" srcId="{D3D5CAC9-193B-454A-9197-8E322FEFF956}" destId="{64676CE3-97CB-47B0-B2AD-936758E8891D}" srcOrd="1" destOrd="0" parTransId="{088E26E0-7046-4903-9B9C-4CA527DA9310}" sibTransId="{9EFB431B-B1DB-420B-AA3B-E0D6E787C671}"/>
    <dgm:cxn modelId="{CA677D19-EEA6-4A4D-9099-60A2BB23E4E7}" type="presParOf" srcId="{DE76BA5F-E8E5-42D1-8EFB-CC58C57C767F}" destId="{81840975-8C26-4F6F-8100-7791228EF4C0}" srcOrd="0" destOrd="0" presId="urn:microsoft.com/office/officeart/2005/8/layout/vList2"/>
    <dgm:cxn modelId="{3194B807-E172-4112-A85B-9D5D9A350B1A}" type="presParOf" srcId="{DE76BA5F-E8E5-42D1-8EFB-CC58C57C767F}" destId="{54426A80-A5B6-4FF9-B0E8-7AFD86EB24ED}" srcOrd="1" destOrd="0" presId="urn:microsoft.com/office/officeart/2005/8/layout/vList2"/>
    <dgm:cxn modelId="{48F5DD62-F3C5-4830-9075-B92124BB26B1}" type="presParOf" srcId="{DE76BA5F-E8E5-42D1-8EFB-CC58C57C767F}" destId="{73EE4959-1890-44C4-89DE-52748DE32EA5}" srcOrd="2" destOrd="0" presId="urn:microsoft.com/office/officeart/2005/8/layout/vList2"/>
    <dgm:cxn modelId="{8D0A62E1-5373-41EE-8A17-0CF5762169B5}" type="presParOf" srcId="{DE76BA5F-E8E5-42D1-8EFB-CC58C57C767F}" destId="{762A4AB9-B8CA-4805-A05E-BB7BE199F89E}" srcOrd="3" destOrd="0" presId="urn:microsoft.com/office/officeart/2005/8/layout/vList2"/>
    <dgm:cxn modelId="{87F9CF5D-6E2E-4B04-B7AB-9914B80CF16C}" type="presParOf" srcId="{DE76BA5F-E8E5-42D1-8EFB-CC58C57C767F}" destId="{C4BD73EB-B665-4BFC-910E-170569778AA2}" srcOrd="4" destOrd="0" presId="urn:microsoft.com/office/officeart/2005/8/layout/vList2"/>
    <dgm:cxn modelId="{8CBF8A63-94D3-46D3-99D4-D17E2EB65CD4}" type="presParOf" srcId="{DE76BA5F-E8E5-42D1-8EFB-CC58C57C767F}" destId="{90B4DD9F-ED21-4FC5-B450-D917A3474B64}" srcOrd="5" destOrd="0" presId="urn:microsoft.com/office/officeart/2005/8/layout/vList2"/>
    <dgm:cxn modelId="{5388936B-AF8A-4194-8C7E-CC429D99419C}" type="presParOf" srcId="{DE76BA5F-E8E5-42D1-8EFB-CC58C57C767F}" destId="{C8CEF5D1-2DCF-449E-9831-E0F83D4323E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34DE5D-1BE9-43E0-B0CF-437CEB3F576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2F3FEA43-7F95-4EC2-BA54-8EEB663E6562}">
      <dgm:prSet/>
      <dgm:spPr/>
      <dgm:t>
        <a:bodyPr/>
        <a:lstStyle/>
        <a:p>
          <a:pPr rtl="1"/>
          <a:r>
            <a:rPr lang="he-IL" dirty="0" smtClean="0"/>
            <a:t>תוספת מכסות לעמידה ביעד 2020</a:t>
          </a:r>
          <a:endParaRPr lang="he-IL" dirty="0"/>
        </a:p>
      </dgm:t>
    </dgm:pt>
    <dgm:pt modelId="{9C872B12-7FB1-43E0-813C-08F73C437E3C}" type="parTrans" cxnId="{4F52FC76-3A1A-472A-9A15-F446C2ED012F}">
      <dgm:prSet/>
      <dgm:spPr/>
      <dgm:t>
        <a:bodyPr/>
        <a:lstStyle/>
        <a:p>
          <a:pPr rtl="1"/>
          <a:endParaRPr lang="he-IL"/>
        </a:p>
      </dgm:t>
    </dgm:pt>
    <dgm:pt modelId="{F0882A62-108B-42A6-B5F8-3CE3630AAB16}" type="sibTrans" cxnId="{4F52FC76-3A1A-472A-9A15-F446C2ED012F}">
      <dgm:prSet/>
      <dgm:spPr/>
      <dgm:t>
        <a:bodyPr/>
        <a:lstStyle/>
        <a:p>
          <a:pPr rtl="1"/>
          <a:endParaRPr lang="he-IL"/>
        </a:p>
      </dgm:t>
    </dgm:pt>
    <dgm:pt modelId="{279D764A-2FEA-4A4D-A37F-E08B049AA3BD}">
      <dgm:prSet/>
      <dgm:spPr/>
      <dgm:t>
        <a:bodyPr/>
        <a:lstStyle/>
        <a:p>
          <a:pPr rtl="1"/>
          <a:r>
            <a:rPr lang="he-IL" dirty="0" smtClean="0"/>
            <a:t>עידוד מתקני גגות קטנים</a:t>
          </a:r>
          <a:endParaRPr lang="he-IL" dirty="0"/>
        </a:p>
      </dgm:t>
    </dgm:pt>
    <dgm:pt modelId="{C0EE3782-2C7B-4711-9D2B-927601A9200B}" type="parTrans" cxnId="{D5F89CE8-8F3E-4437-8A5D-CDB2A38636F0}">
      <dgm:prSet/>
      <dgm:spPr/>
      <dgm:t>
        <a:bodyPr/>
        <a:lstStyle/>
        <a:p>
          <a:pPr rtl="1"/>
          <a:endParaRPr lang="he-IL"/>
        </a:p>
      </dgm:t>
    </dgm:pt>
    <dgm:pt modelId="{1B2B26EE-42F2-4856-B7DA-F47AC13EA097}" type="sibTrans" cxnId="{D5F89CE8-8F3E-4437-8A5D-CDB2A38636F0}">
      <dgm:prSet/>
      <dgm:spPr/>
      <dgm:t>
        <a:bodyPr/>
        <a:lstStyle/>
        <a:p>
          <a:pPr rtl="1"/>
          <a:endParaRPr lang="he-IL"/>
        </a:p>
      </dgm:t>
    </dgm:pt>
    <dgm:pt modelId="{72B88CDB-2B55-4CEE-9B06-427098BEF05F}">
      <dgm:prSet/>
      <dgm:spPr/>
      <dgm:t>
        <a:bodyPr/>
        <a:lstStyle/>
        <a:p>
          <a:pPr rtl="1"/>
          <a:r>
            <a:rPr lang="he-IL" dirty="0" smtClean="0"/>
            <a:t>הליכי תחרות </a:t>
          </a:r>
          <a:r>
            <a:rPr lang="he-IL" dirty="0" err="1" smtClean="0"/>
            <a:t>יעודיים</a:t>
          </a:r>
          <a:r>
            <a:rPr lang="he-IL" dirty="0" smtClean="0"/>
            <a:t> למתקני גגות ולמתקנים על מאגרי מים</a:t>
          </a:r>
          <a:endParaRPr lang="he-IL" dirty="0"/>
        </a:p>
      </dgm:t>
    </dgm:pt>
    <dgm:pt modelId="{432FF888-FC25-458A-A6D2-8F8C4545559E}" type="parTrans" cxnId="{70B1B5ED-E4CE-4053-B40C-8D46DD7308D0}">
      <dgm:prSet/>
      <dgm:spPr/>
      <dgm:t>
        <a:bodyPr/>
        <a:lstStyle/>
        <a:p>
          <a:pPr rtl="1"/>
          <a:endParaRPr lang="he-IL"/>
        </a:p>
      </dgm:t>
    </dgm:pt>
    <dgm:pt modelId="{EAFF92D1-20EF-4BC0-81A1-AD29DCBB8D5E}" type="sibTrans" cxnId="{70B1B5ED-E4CE-4053-B40C-8D46DD7308D0}">
      <dgm:prSet/>
      <dgm:spPr/>
      <dgm:t>
        <a:bodyPr/>
        <a:lstStyle/>
        <a:p>
          <a:pPr rtl="1"/>
          <a:endParaRPr lang="he-IL"/>
        </a:p>
      </dgm:t>
    </dgm:pt>
    <dgm:pt modelId="{DA7EA289-03E7-4907-8DC1-91C557DAE70C}">
      <dgm:prSet/>
      <dgm:spPr/>
      <dgm:t>
        <a:bodyPr/>
        <a:lstStyle/>
        <a:p>
          <a:pPr rtl="1"/>
          <a:r>
            <a:rPr lang="he-IL" dirty="0" smtClean="0"/>
            <a:t>הליכים תחרותיים נוספים למתקנים קרקעיים</a:t>
          </a:r>
          <a:endParaRPr lang="he-IL" dirty="0"/>
        </a:p>
      </dgm:t>
    </dgm:pt>
    <dgm:pt modelId="{9369FE96-F6E2-4E1E-8E0A-BFB24FF612C4}" type="parTrans" cxnId="{B3E7E2FE-4DE4-42C6-9A4E-3A53E0C86649}">
      <dgm:prSet/>
      <dgm:spPr/>
      <dgm:t>
        <a:bodyPr/>
        <a:lstStyle/>
        <a:p>
          <a:pPr rtl="1"/>
          <a:endParaRPr lang="he-IL"/>
        </a:p>
      </dgm:t>
    </dgm:pt>
    <dgm:pt modelId="{406860E0-E670-4719-B389-62F3B0D0186B}" type="sibTrans" cxnId="{B3E7E2FE-4DE4-42C6-9A4E-3A53E0C86649}">
      <dgm:prSet/>
      <dgm:spPr/>
      <dgm:t>
        <a:bodyPr/>
        <a:lstStyle/>
        <a:p>
          <a:pPr rtl="1"/>
          <a:endParaRPr lang="he-IL"/>
        </a:p>
      </dgm:t>
    </dgm:pt>
    <dgm:pt modelId="{2E16D97A-DB28-4920-8074-84B634FCBFDE}">
      <dgm:prSet/>
      <dgm:spPr/>
      <dgm:t>
        <a:bodyPr/>
        <a:lstStyle/>
        <a:p>
          <a:pPr rtl="1"/>
          <a:r>
            <a:rPr lang="he-IL" dirty="0" smtClean="0"/>
            <a:t>הסדרת תשלום לעודפי אנרגיה המוזרמים משטחי מחלקים</a:t>
          </a:r>
          <a:endParaRPr lang="he-IL" dirty="0"/>
        </a:p>
      </dgm:t>
    </dgm:pt>
    <dgm:pt modelId="{6D1CFC2B-EFC1-4690-A7D3-C4A82F6FBBF6}" type="parTrans" cxnId="{0B7806D0-7333-4C39-8526-0EC71D53C14B}">
      <dgm:prSet/>
      <dgm:spPr/>
      <dgm:t>
        <a:bodyPr/>
        <a:lstStyle/>
        <a:p>
          <a:pPr rtl="1"/>
          <a:endParaRPr lang="he-IL"/>
        </a:p>
      </dgm:t>
    </dgm:pt>
    <dgm:pt modelId="{E0F96701-E26A-4803-ABEF-C26CAF9C51F1}" type="sibTrans" cxnId="{0B7806D0-7333-4C39-8526-0EC71D53C14B}">
      <dgm:prSet/>
      <dgm:spPr/>
      <dgm:t>
        <a:bodyPr/>
        <a:lstStyle/>
        <a:p>
          <a:pPr rtl="1"/>
          <a:endParaRPr lang="he-IL"/>
        </a:p>
      </dgm:t>
    </dgm:pt>
    <dgm:pt modelId="{25E1F3F9-72C3-461C-88C5-E2080EDFC04A}">
      <dgm:prSet/>
      <dgm:spPr/>
      <dgm:t>
        <a:bodyPr/>
        <a:lstStyle/>
        <a:p>
          <a:pPr rtl="1"/>
          <a:r>
            <a:rPr lang="he-IL" dirty="0" smtClean="0"/>
            <a:t>עדכונים למונה נטו </a:t>
          </a:r>
          <a:endParaRPr lang="en-US" dirty="0"/>
        </a:p>
      </dgm:t>
    </dgm:pt>
    <dgm:pt modelId="{21CBF62E-3A47-45A3-8B42-6B48163CAA9D}" type="parTrans" cxnId="{8F4E85A7-2D5D-40BC-8E26-1F87D3596ABF}">
      <dgm:prSet/>
      <dgm:spPr/>
      <dgm:t>
        <a:bodyPr/>
        <a:lstStyle/>
        <a:p>
          <a:pPr rtl="1"/>
          <a:endParaRPr lang="he-IL"/>
        </a:p>
      </dgm:t>
    </dgm:pt>
    <dgm:pt modelId="{F53F27CE-EA78-4C69-82AB-94A43BF4B43B}" type="sibTrans" cxnId="{8F4E85A7-2D5D-40BC-8E26-1F87D3596ABF}">
      <dgm:prSet/>
      <dgm:spPr/>
      <dgm:t>
        <a:bodyPr/>
        <a:lstStyle/>
        <a:p>
          <a:pPr rtl="1"/>
          <a:endParaRPr lang="he-IL"/>
        </a:p>
      </dgm:t>
    </dgm:pt>
    <dgm:pt modelId="{8594F0C2-B3F7-4773-B0B6-B4218391D9BD}" type="pres">
      <dgm:prSet presAssocID="{3F34DE5D-1BE9-43E0-B0CF-437CEB3F576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6FAC17F-1408-435F-869F-6AD62012BD2B}" type="pres">
      <dgm:prSet presAssocID="{2F3FEA43-7F95-4EC2-BA54-8EEB663E6562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F38D0A-FEC2-47EC-89DA-87A850C8B883}" type="pres">
      <dgm:prSet presAssocID="{F0882A62-108B-42A6-B5F8-3CE3630AAB16}" presName="spacer" presStyleCnt="0"/>
      <dgm:spPr/>
    </dgm:pt>
    <dgm:pt modelId="{2C29355F-1C9F-4710-B068-6384EAEB6F00}" type="pres">
      <dgm:prSet presAssocID="{279D764A-2FEA-4A4D-A37F-E08B049AA3B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017321-EC28-4A94-80ED-571805DD5FD7}" type="pres">
      <dgm:prSet presAssocID="{1B2B26EE-42F2-4856-B7DA-F47AC13EA097}" presName="spacer" presStyleCnt="0"/>
      <dgm:spPr/>
    </dgm:pt>
    <dgm:pt modelId="{4B6DC580-3CAB-474B-BA2B-F91A44DFF23B}" type="pres">
      <dgm:prSet presAssocID="{72B88CDB-2B55-4CEE-9B06-427098BEF05F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715A8B-9BB2-452A-9C30-9AE6838D8BC2}" type="pres">
      <dgm:prSet presAssocID="{EAFF92D1-20EF-4BC0-81A1-AD29DCBB8D5E}" presName="spacer" presStyleCnt="0"/>
      <dgm:spPr/>
    </dgm:pt>
    <dgm:pt modelId="{3D643EBE-7709-42F4-BECD-00D17AFF6B21}" type="pres">
      <dgm:prSet presAssocID="{DA7EA289-03E7-4907-8DC1-91C557DAE70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F43C60-B437-40BE-9B0B-8F74D7CBBDA7}" type="pres">
      <dgm:prSet presAssocID="{406860E0-E670-4719-B389-62F3B0D0186B}" presName="spacer" presStyleCnt="0"/>
      <dgm:spPr/>
    </dgm:pt>
    <dgm:pt modelId="{4127F8AB-23D0-4D41-865C-0B7A7592D037}" type="pres">
      <dgm:prSet presAssocID="{2E16D97A-DB28-4920-8074-84B634FCBFDE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E3987E-8443-4A4D-8397-653EDBE670BB}" type="pres">
      <dgm:prSet presAssocID="{E0F96701-E26A-4803-ABEF-C26CAF9C51F1}" presName="spacer" presStyleCnt="0"/>
      <dgm:spPr/>
    </dgm:pt>
    <dgm:pt modelId="{CA3B6B79-8D41-4137-9A84-FF1949227960}" type="pres">
      <dgm:prSet presAssocID="{25E1F3F9-72C3-461C-88C5-E2080EDFC04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8DD12E-EEBF-4609-BE13-2E7AA46EA24D}" type="presOf" srcId="{3F34DE5D-1BE9-43E0-B0CF-437CEB3F576F}" destId="{8594F0C2-B3F7-4773-B0B6-B4218391D9BD}" srcOrd="0" destOrd="0" presId="urn:microsoft.com/office/officeart/2005/8/layout/vList2"/>
    <dgm:cxn modelId="{761D456F-048B-40AD-BB80-A76087F20B41}" type="presOf" srcId="{DA7EA289-03E7-4907-8DC1-91C557DAE70C}" destId="{3D643EBE-7709-42F4-BECD-00D17AFF6B21}" srcOrd="0" destOrd="0" presId="urn:microsoft.com/office/officeart/2005/8/layout/vList2"/>
    <dgm:cxn modelId="{8F4E85A7-2D5D-40BC-8E26-1F87D3596ABF}" srcId="{3F34DE5D-1BE9-43E0-B0CF-437CEB3F576F}" destId="{25E1F3F9-72C3-461C-88C5-E2080EDFC04A}" srcOrd="5" destOrd="0" parTransId="{21CBF62E-3A47-45A3-8B42-6B48163CAA9D}" sibTransId="{F53F27CE-EA78-4C69-82AB-94A43BF4B43B}"/>
    <dgm:cxn modelId="{6CF3C708-D733-46AB-95AC-33826FCB48DA}" type="presOf" srcId="{2F3FEA43-7F95-4EC2-BA54-8EEB663E6562}" destId="{46FAC17F-1408-435F-869F-6AD62012BD2B}" srcOrd="0" destOrd="0" presId="urn:microsoft.com/office/officeart/2005/8/layout/vList2"/>
    <dgm:cxn modelId="{58598018-B7E5-4BA3-9F2E-6C591348C4ED}" type="presOf" srcId="{2E16D97A-DB28-4920-8074-84B634FCBFDE}" destId="{4127F8AB-23D0-4D41-865C-0B7A7592D037}" srcOrd="0" destOrd="0" presId="urn:microsoft.com/office/officeart/2005/8/layout/vList2"/>
    <dgm:cxn modelId="{B3E7E2FE-4DE4-42C6-9A4E-3A53E0C86649}" srcId="{3F34DE5D-1BE9-43E0-B0CF-437CEB3F576F}" destId="{DA7EA289-03E7-4907-8DC1-91C557DAE70C}" srcOrd="3" destOrd="0" parTransId="{9369FE96-F6E2-4E1E-8E0A-BFB24FF612C4}" sibTransId="{406860E0-E670-4719-B389-62F3B0D0186B}"/>
    <dgm:cxn modelId="{D5F89CE8-8F3E-4437-8A5D-CDB2A38636F0}" srcId="{3F34DE5D-1BE9-43E0-B0CF-437CEB3F576F}" destId="{279D764A-2FEA-4A4D-A37F-E08B049AA3BD}" srcOrd="1" destOrd="0" parTransId="{C0EE3782-2C7B-4711-9D2B-927601A9200B}" sibTransId="{1B2B26EE-42F2-4856-B7DA-F47AC13EA097}"/>
    <dgm:cxn modelId="{0B7806D0-7333-4C39-8526-0EC71D53C14B}" srcId="{3F34DE5D-1BE9-43E0-B0CF-437CEB3F576F}" destId="{2E16D97A-DB28-4920-8074-84B634FCBFDE}" srcOrd="4" destOrd="0" parTransId="{6D1CFC2B-EFC1-4690-A7D3-C4A82F6FBBF6}" sibTransId="{E0F96701-E26A-4803-ABEF-C26CAF9C51F1}"/>
    <dgm:cxn modelId="{70B1B5ED-E4CE-4053-B40C-8D46DD7308D0}" srcId="{3F34DE5D-1BE9-43E0-B0CF-437CEB3F576F}" destId="{72B88CDB-2B55-4CEE-9B06-427098BEF05F}" srcOrd="2" destOrd="0" parTransId="{432FF888-FC25-458A-A6D2-8F8C4545559E}" sibTransId="{EAFF92D1-20EF-4BC0-81A1-AD29DCBB8D5E}"/>
    <dgm:cxn modelId="{F843569F-80FA-4FCA-A50C-FDC1FA66A96A}" type="presOf" srcId="{25E1F3F9-72C3-461C-88C5-E2080EDFC04A}" destId="{CA3B6B79-8D41-4137-9A84-FF1949227960}" srcOrd="0" destOrd="0" presId="urn:microsoft.com/office/officeart/2005/8/layout/vList2"/>
    <dgm:cxn modelId="{D1566410-D219-4233-A476-FBBE4469FB2F}" type="presOf" srcId="{279D764A-2FEA-4A4D-A37F-E08B049AA3BD}" destId="{2C29355F-1C9F-4710-B068-6384EAEB6F00}" srcOrd="0" destOrd="0" presId="urn:microsoft.com/office/officeart/2005/8/layout/vList2"/>
    <dgm:cxn modelId="{ADE6F9E5-2D97-4952-9FCD-7C65A9FBE12F}" type="presOf" srcId="{72B88CDB-2B55-4CEE-9B06-427098BEF05F}" destId="{4B6DC580-3CAB-474B-BA2B-F91A44DFF23B}" srcOrd="0" destOrd="0" presId="urn:microsoft.com/office/officeart/2005/8/layout/vList2"/>
    <dgm:cxn modelId="{4F52FC76-3A1A-472A-9A15-F446C2ED012F}" srcId="{3F34DE5D-1BE9-43E0-B0CF-437CEB3F576F}" destId="{2F3FEA43-7F95-4EC2-BA54-8EEB663E6562}" srcOrd="0" destOrd="0" parTransId="{9C872B12-7FB1-43E0-813C-08F73C437E3C}" sibTransId="{F0882A62-108B-42A6-B5F8-3CE3630AAB16}"/>
    <dgm:cxn modelId="{7A0724DE-9D1F-4547-90A0-37EA092F763D}" type="presParOf" srcId="{8594F0C2-B3F7-4773-B0B6-B4218391D9BD}" destId="{46FAC17F-1408-435F-869F-6AD62012BD2B}" srcOrd="0" destOrd="0" presId="urn:microsoft.com/office/officeart/2005/8/layout/vList2"/>
    <dgm:cxn modelId="{0D7B0503-D03C-48A7-A9D2-D9E07D3B7D1D}" type="presParOf" srcId="{8594F0C2-B3F7-4773-B0B6-B4218391D9BD}" destId="{15F38D0A-FEC2-47EC-89DA-87A850C8B883}" srcOrd="1" destOrd="0" presId="urn:microsoft.com/office/officeart/2005/8/layout/vList2"/>
    <dgm:cxn modelId="{5557C94B-158E-47BC-A502-9D9D98492DFD}" type="presParOf" srcId="{8594F0C2-B3F7-4773-B0B6-B4218391D9BD}" destId="{2C29355F-1C9F-4710-B068-6384EAEB6F00}" srcOrd="2" destOrd="0" presId="urn:microsoft.com/office/officeart/2005/8/layout/vList2"/>
    <dgm:cxn modelId="{06F4C023-BA2D-49DF-9A8B-3B8A60DD894F}" type="presParOf" srcId="{8594F0C2-B3F7-4773-B0B6-B4218391D9BD}" destId="{F2017321-EC28-4A94-80ED-571805DD5FD7}" srcOrd="3" destOrd="0" presId="urn:microsoft.com/office/officeart/2005/8/layout/vList2"/>
    <dgm:cxn modelId="{31C79069-9C8E-4D17-9DF1-A53CFEABAAA1}" type="presParOf" srcId="{8594F0C2-B3F7-4773-B0B6-B4218391D9BD}" destId="{4B6DC580-3CAB-474B-BA2B-F91A44DFF23B}" srcOrd="4" destOrd="0" presId="urn:microsoft.com/office/officeart/2005/8/layout/vList2"/>
    <dgm:cxn modelId="{4523FFBF-01ED-4A8E-A53F-4A2D146A9824}" type="presParOf" srcId="{8594F0C2-B3F7-4773-B0B6-B4218391D9BD}" destId="{5A715A8B-9BB2-452A-9C30-9AE6838D8BC2}" srcOrd="5" destOrd="0" presId="urn:microsoft.com/office/officeart/2005/8/layout/vList2"/>
    <dgm:cxn modelId="{B8519046-B576-4EF5-B1FE-C55EBE5A87DC}" type="presParOf" srcId="{8594F0C2-B3F7-4773-B0B6-B4218391D9BD}" destId="{3D643EBE-7709-42F4-BECD-00D17AFF6B21}" srcOrd="6" destOrd="0" presId="urn:microsoft.com/office/officeart/2005/8/layout/vList2"/>
    <dgm:cxn modelId="{3C5BA96E-02A5-4FDC-A63D-EC4309678CE3}" type="presParOf" srcId="{8594F0C2-B3F7-4773-B0B6-B4218391D9BD}" destId="{CEF43C60-B437-40BE-9B0B-8F74D7CBBDA7}" srcOrd="7" destOrd="0" presId="urn:microsoft.com/office/officeart/2005/8/layout/vList2"/>
    <dgm:cxn modelId="{58137AEC-88F7-4EA6-B42F-096D12EFD746}" type="presParOf" srcId="{8594F0C2-B3F7-4773-B0B6-B4218391D9BD}" destId="{4127F8AB-23D0-4D41-865C-0B7A7592D037}" srcOrd="8" destOrd="0" presId="urn:microsoft.com/office/officeart/2005/8/layout/vList2"/>
    <dgm:cxn modelId="{E5BB13FF-4A9A-41D3-A1EE-4C0962C965C3}" type="presParOf" srcId="{8594F0C2-B3F7-4773-B0B6-B4218391D9BD}" destId="{15E3987E-8443-4A4D-8397-653EDBE670BB}" srcOrd="9" destOrd="0" presId="urn:microsoft.com/office/officeart/2005/8/layout/vList2"/>
    <dgm:cxn modelId="{25AB0581-080F-4AD9-B57F-1FC718143D15}" type="presParOf" srcId="{8594F0C2-B3F7-4773-B0B6-B4218391D9BD}" destId="{CA3B6B79-8D41-4137-9A84-FF194922796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CC1E545-9938-457E-A2DA-402B9A66D00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DC5BF25B-6C82-4DDA-9247-47403B41523C}">
      <dgm:prSet custT="1"/>
      <dgm:spPr/>
      <dgm:t>
        <a:bodyPr/>
        <a:lstStyle/>
        <a:p>
          <a:pPr rtl="1"/>
          <a:r>
            <a:rPr lang="he-IL" sz="2400" dirty="0" smtClean="0"/>
            <a:t>כללי עסקאות – מכירה למנהל המערכת</a:t>
          </a:r>
          <a:endParaRPr lang="he-IL" sz="2400" dirty="0"/>
        </a:p>
      </dgm:t>
    </dgm:pt>
    <dgm:pt modelId="{2CA53080-96C8-418B-A89D-2CE510CA8951}" type="parTrans" cxnId="{27C07604-7AAD-4B34-B714-8336D6B1B124}">
      <dgm:prSet/>
      <dgm:spPr/>
      <dgm:t>
        <a:bodyPr/>
        <a:lstStyle/>
        <a:p>
          <a:pPr rtl="1"/>
          <a:endParaRPr lang="he-IL" sz="2400"/>
        </a:p>
      </dgm:t>
    </dgm:pt>
    <dgm:pt modelId="{F7347EC9-2EF2-43C2-96C5-AC30218DD74C}" type="sibTrans" cxnId="{27C07604-7AAD-4B34-B714-8336D6B1B124}">
      <dgm:prSet/>
      <dgm:spPr/>
      <dgm:t>
        <a:bodyPr/>
        <a:lstStyle/>
        <a:p>
          <a:pPr rtl="1"/>
          <a:endParaRPr lang="he-IL" sz="2400"/>
        </a:p>
      </dgm:t>
    </dgm:pt>
    <dgm:pt modelId="{4E61B0F0-EE5E-4A78-91A2-5CC4536187E7}">
      <dgm:prSet custT="1"/>
      <dgm:spPr/>
      <dgm:t>
        <a:bodyPr/>
        <a:lstStyle/>
        <a:p>
          <a:pPr rtl="1"/>
          <a:r>
            <a:rPr lang="he-IL" sz="2400" dirty="0" smtClean="0"/>
            <a:t>תיקון תקנות – פטור משימוש בשירותי </a:t>
          </a:r>
          <a:r>
            <a:rPr lang="he-IL" sz="2400" smtClean="0"/>
            <a:t>תשתית במכירה לצרכן חצר </a:t>
          </a:r>
          <a:endParaRPr lang="he-IL" sz="2400" dirty="0"/>
        </a:p>
      </dgm:t>
    </dgm:pt>
    <dgm:pt modelId="{E27B29D1-5856-4FA5-B151-14FC605BC49E}" type="parTrans" cxnId="{937CAF3A-2A7C-476D-93F9-8D1503BAA24C}">
      <dgm:prSet/>
      <dgm:spPr/>
      <dgm:t>
        <a:bodyPr/>
        <a:lstStyle/>
        <a:p>
          <a:pPr rtl="1"/>
          <a:endParaRPr lang="he-IL" sz="2400"/>
        </a:p>
      </dgm:t>
    </dgm:pt>
    <dgm:pt modelId="{CDDC2238-63DD-4713-BE33-5FC2A9FCCDA7}" type="sibTrans" cxnId="{937CAF3A-2A7C-476D-93F9-8D1503BAA24C}">
      <dgm:prSet/>
      <dgm:spPr/>
      <dgm:t>
        <a:bodyPr/>
        <a:lstStyle/>
        <a:p>
          <a:pPr rtl="1"/>
          <a:endParaRPr lang="he-IL" sz="2400"/>
        </a:p>
      </dgm:t>
    </dgm:pt>
    <dgm:pt modelId="{BF80FD2C-ECF0-4168-969E-051BA8ACC693}">
      <dgm:prSet custT="1"/>
      <dgm:spPr/>
      <dgm:t>
        <a:bodyPr/>
        <a:lstStyle/>
        <a:p>
          <a:pPr rtl="1"/>
          <a:r>
            <a:rPr lang="he-IL" sz="2400" dirty="0" smtClean="0"/>
            <a:t>אמות מידה ליצור ולמכירה בילטרלית</a:t>
          </a:r>
          <a:endParaRPr lang="he-IL" sz="2400" dirty="0"/>
        </a:p>
      </dgm:t>
    </dgm:pt>
    <dgm:pt modelId="{8A5C882B-050D-4080-96B6-D2C60A81F30B}" type="parTrans" cxnId="{9D8CCF28-4811-4605-8967-C6732B8AB698}">
      <dgm:prSet/>
      <dgm:spPr/>
      <dgm:t>
        <a:bodyPr/>
        <a:lstStyle/>
        <a:p>
          <a:pPr rtl="1"/>
          <a:endParaRPr lang="he-IL" sz="2400"/>
        </a:p>
      </dgm:t>
    </dgm:pt>
    <dgm:pt modelId="{5DBD34D1-61F0-4FE4-B5F8-5770D4AC3FE0}" type="sibTrans" cxnId="{9D8CCF28-4811-4605-8967-C6732B8AB698}">
      <dgm:prSet/>
      <dgm:spPr/>
      <dgm:t>
        <a:bodyPr/>
        <a:lstStyle/>
        <a:p>
          <a:pPr rtl="1"/>
          <a:endParaRPr lang="he-IL" sz="2400"/>
        </a:p>
      </dgm:t>
    </dgm:pt>
    <dgm:pt modelId="{2E1F2F8F-7E9A-4869-8A53-4E60869E2524}">
      <dgm:prSet custT="1"/>
      <dgm:spPr/>
      <dgm:t>
        <a:bodyPr/>
        <a:lstStyle/>
        <a:p>
          <a:pPr rtl="1"/>
          <a:r>
            <a:rPr lang="he-IL" sz="2400" dirty="0" smtClean="0"/>
            <a:t>פרמיה לעידוד המתקנים</a:t>
          </a:r>
          <a:endParaRPr lang="he-IL" sz="2400" dirty="0"/>
        </a:p>
      </dgm:t>
    </dgm:pt>
    <dgm:pt modelId="{FDAF18B0-3EBD-4B1F-8C6B-C18FDF50D65A}" type="parTrans" cxnId="{2436E5F4-3EBA-4E70-9832-52E96A4C5C77}">
      <dgm:prSet/>
      <dgm:spPr/>
      <dgm:t>
        <a:bodyPr/>
        <a:lstStyle/>
        <a:p>
          <a:pPr rtl="1"/>
          <a:endParaRPr lang="he-IL" sz="2400"/>
        </a:p>
      </dgm:t>
    </dgm:pt>
    <dgm:pt modelId="{2B9B7A2F-AF1F-4502-9F61-659608644D8D}" type="sibTrans" cxnId="{2436E5F4-3EBA-4E70-9832-52E96A4C5C77}">
      <dgm:prSet/>
      <dgm:spPr/>
      <dgm:t>
        <a:bodyPr/>
        <a:lstStyle/>
        <a:p>
          <a:pPr rtl="1"/>
          <a:endParaRPr lang="he-IL" sz="2400"/>
        </a:p>
      </dgm:t>
    </dgm:pt>
    <dgm:pt modelId="{AC32F859-7AE8-4DE5-A1FC-CA99BC231363}" type="pres">
      <dgm:prSet presAssocID="{6CC1E545-9938-457E-A2DA-402B9A66D00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6EDB85-AB96-4430-A045-F05E3E7C22AD}" type="pres">
      <dgm:prSet presAssocID="{DC5BF25B-6C82-4DDA-9247-47403B41523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09D2D8-80E6-4C9D-A705-DECD1AD07FC3}" type="pres">
      <dgm:prSet presAssocID="{F7347EC9-2EF2-43C2-96C5-AC30218DD74C}" presName="spacer" presStyleCnt="0"/>
      <dgm:spPr/>
    </dgm:pt>
    <dgm:pt modelId="{6B48C2C8-7398-4553-AB8C-8CB12C7B191C}" type="pres">
      <dgm:prSet presAssocID="{4E61B0F0-EE5E-4A78-91A2-5CC4536187E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7216C1-E90B-45F2-979F-5470D2200F55}" type="pres">
      <dgm:prSet presAssocID="{CDDC2238-63DD-4713-BE33-5FC2A9FCCDA7}" presName="spacer" presStyleCnt="0"/>
      <dgm:spPr/>
    </dgm:pt>
    <dgm:pt modelId="{C72A884D-D2AD-4486-94DD-44F281543AA2}" type="pres">
      <dgm:prSet presAssocID="{BF80FD2C-ECF0-4168-969E-051BA8ACC69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4B6E2E-0B1D-4AF3-9B86-C58D14BD56F1}" type="pres">
      <dgm:prSet presAssocID="{5DBD34D1-61F0-4FE4-B5F8-5770D4AC3FE0}" presName="spacer" presStyleCnt="0"/>
      <dgm:spPr/>
    </dgm:pt>
    <dgm:pt modelId="{F3C61E8B-554B-403D-AB25-4CFB1519F73E}" type="pres">
      <dgm:prSet presAssocID="{2E1F2F8F-7E9A-4869-8A53-4E60869E252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690AE6C-CD66-E940-90CA-20555B69489E}" type="presOf" srcId="{6CC1E545-9938-457E-A2DA-402B9A66D007}" destId="{AC32F859-7AE8-4DE5-A1FC-CA99BC231363}" srcOrd="0" destOrd="0" presId="urn:microsoft.com/office/officeart/2005/8/layout/vList2"/>
    <dgm:cxn modelId="{9D8CCF28-4811-4605-8967-C6732B8AB698}" srcId="{6CC1E545-9938-457E-A2DA-402B9A66D007}" destId="{BF80FD2C-ECF0-4168-969E-051BA8ACC693}" srcOrd="2" destOrd="0" parTransId="{8A5C882B-050D-4080-96B6-D2C60A81F30B}" sibTransId="{5DBD34D1-61F0-4FE4-B5F8-5770D4AC3FE0}"/>
    <dgm:cxn modelId="{27C07604-7AAD-4B34-B714-8336D6B1B124}" srcId="{6CC1E545-9938-457E-A2DA-402B9A66D007}" destId="{DC5BF25B-6C82-4DDA-9247-47403B41523C}" srcOrd="0" destOrd="0" parTransId="{2CA53080-96C8-418B-A89D-2CE510CA8951}" sibTransId="{F7347EC9-2EF2-43C2-96C5-AC30218DD74C}"/>
    <dgm:cxn modelId="{624E2F11-3C8E-A442-AE91-0A0D85929DD2}" type="presOf" srcId="{DC5BF25B-6C82-4DDA-9247-47403B41523C}" destId="{C86EDB85-AB96-4430-A045-F05E3E7C22AD}" srcOrd="0" destOrd="0" presId="urn:microsoft.com/office/officeart/2005/8/layout/vList2"/>
    <dgm:cxn modelId="{DC541336-7BF0-CA43-B577-08A8F751CA73}" type="presOf" srcId="{BF80FD2C-ECF0-4168-969E-051BA8ACC693}" destId="{C72A884D-D2AD-4486-94DD-44F281543AA2}" srcOrd="0" destOrd="0" presId="urn:microsoft.com/office/officeart/2005/8/layout/vList2"/>
    <dgm:cxn modelId="{2436E5F4-3EBA-4E70-9832-52E96A4C5C77}" srcId="{6CC1E545-9938-457E-A2DA-402B9A66D007}" destId="{2E1F2F8F-7E9A-4869-8A53-4E60869E2524}" srcOrd="3" destOrd="0" parTransId="{FDAF18B0-3EBD-4B1F-8C6B-C18FDF50D65A}" sibTransId="{2B9B7A2F-AF1F-4502-9F61-659608644D8D}"/>
    <dgm:cxn modelId="{937CAF3A-2A7C-476D-93F9-8D1503BAA24C}" srcId="{6CC1E545-9938-457E-A2DA-402B9A66D007}" destId="{4E61B0F0-EE5E-4A78-91A2-5CC4536187E7}" srcOrd="1" destOrd="0" parTransId="{E27B29D1-5856-4FA5-B151-14FC605BC49E}" sibTransId="{CDDC2238-63DD-4713-BE33-5FC2A9FCCDA7}"/>
    <dgm:cxn modelId="{ABF79AF0-2C89-9E4A-B13C-EA5C44C5E799}" type="presOf" srcId="{2E1F2F8F-7E9A-4869-8A53-4E60869E2524}" destId="{F3C61E8B-554B-403D-AB25-4CFB1519F73E}" srcOrd="0" destOrd="0" presId="urn:microsoft.com/office/officeart/2005/8/layout/vList2"/>
    <dgm:cxn modelId="{4342A74D-778B-8446-A7B8-75199273A91A}" type="presOf" srcId="{4E61B0F0-EE5E-4A78-91A2-5CC4536187E7}" destId="{6B48C2C8-7398-4553-AB8C-8CB12C7B191C}" srcOrd="0" destOrd="0" presId="urn:microsoft.com/office/officeart/2005/8/layout/vList2"/>
    <dgm:cxn modelId="{D1790ADF-FC21-4946-AE5D-D9C64A2DDDD4}" type="presParOf" srcId="{AC32F859-7AE8-4DE5-A1FC-CA99BC231363}" destId="{C86EDB85-AB96-4430-A045-F05E3E7C22AD}" srcOrd="0" destOrd="0" presId="urn:microsoft.com/office/officeart/2005/8/layout/vList2"/>
    <dgm:cxn modelId="{D7113D33-3AFF-EC41-8030-CBDDCBD82122}" type="presParOf" srcId="{AC32F859-7AE8-4DE5-A1FC-CA99BC231363}" destId="{3E09D2D8-80E6-4C9D-A705-DECD1AD07FC3}" srcOrd="1" destOrd="0" presId="urn:microsoft.com/office/officeart/2005/8/layout/vList2"/>
    <dgm:cxn modelId="{8755F925-B01C-E648-97F8-A404E99B1321}" type="presParOf" srcId="{AC32F859-7AE8-4DE5-A1FC-CA99BC231363}" destId="{6B48C2C8-7398-4553-AB8C-8CB12C7B191C}" srcOrd="2" destOrd="0" presId="urn:microsoft.com/office/officeart/2005/8/layout/vList2"/>
    <dgm:cxn modelId="{8FE0B83B-B099-A74B-9C72-5100B1B3CEB1}" type="presParOf" srcId="{AC32F859-7AE8-4DE5-A1FC-CA99BC231363}" destId="{407216C1-E90B-45F2-979F-5470D2200F55}" srcOrd="3" destOrd="0" presId="urn:microsoft.com/office/officeart/2005/8/layout/vList2"/>
    <dgm:cxn modelId="{0FA96E7B-44DB-6E40-B76C-A4A77DC6BF42}" type="presParOf" srcId="{AC32F859-7AE8-4DE5-A1FC-CA99BC231363}" destId="{C72A884D-D2AD-4486-94DD-44F281543AA2}" srcOrd="4" destOrd="0" presId="urn:microsoft.com/office/officeart/2005/8/layout/vList2"/>
    <dgm:cxn modelId="{44080152-5E65-A64C-B976-27FA6D50FC50}" type="presParOf" srcId="{AC32F859-7AE8-4DE5-A1FC-CA99BC231363}" destId="{924B6E2E-0B1D-4AF3-9B86-C58D14BD56F1}" srcOrd="5" destOrd="0" presId="urn:microsoft.com/office/officeart/2005/8/layout/vList2"/>
    <dgm:cxn modelId="{C2E8E500-AE02-104B-907B-ED8040AD1451}" type="presParOf" srcId="{AC32F859-7AE8-4DE5-A1FC-CA99BC231363}" destId="{F3C61E8B-554B-403D-AB25-4CFB1519F73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CC1E545-9938-457E-A2DA-402B9A66D00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pPr rtl="1"/>
          <a:endParaRPr lang="he-IL"/>
        </a:p>
      </dgm:t>
    </dgm:pt>
    <dgm:pt modelId="{DC5BF25B-6C82-4DDA-9247-47403B41523C}">
      <dgm:prSet/>
      <dgm:spPr/>
      <dgm:t>
        <a:bodyPr/>
        <a:lstStyle/>
        <a:p>
          <a:pPr rtl="1"/>
          <a:r>
            <a:rPr lang="he-IL" dirty="0" smtClean="0"/>
            <a:t>הסדרת תהליך הקמת המתקנים ללא רישיון מותנה</a:t>
          </a:r>
          <a:endParaRPr lang="he-IL" dirty="0"/>
        </a:p>
      </dgm:t>
    </dgm:pt>
    <dgm:pt modelId="{2CA53080-96C8-418B-A89D-2CE510CA8951}" type="parTrans" cxnId="{27C07604-7AAD-4B34-B714-8336D6B1B124}">
      <dgm:prSet/>
      <dgm:spPr/>
      <dgm:t>
        <a:bodyPr/>
        <a:lstStyle/>
        <a:p>
          <a:pPr rtl="1"/>
          <a:endParaRPr lang="he-IL"/>
        </a:p>
      </dgm:t>
    </dgm:pt>
    <dgm:pt modelId="{F7347EC9-2EF2-43C2-96C5-AC30218DD74C}" type="sibTrans" cxnId="{27C07604-7AAD-4B34-B714-8336D6B1B124}">
      <dgm:prSet/>
      <dgm:spPr/>
      <dgm:t>
        <a:bodyPr/>
        <a:lstStyle/>
        <a:p>
          <a:pPr rtl="1"/>
          <a:endParaRPr lang="he-IL"/>
        </a:p>
      </dgm:t>
    </dgm:pt>
    <dgm:pt modelId="{4E61B0F0-EE5E-4A78-91A2-5CC4536187E7}">
      <dgm:prSet/>
      <dgm:spPr/>
      <dgm:t>
        <a:bodyPr/>
        <a:lstStyle/>
        <a:p>
          <a:pPr rtl="1"/>
          <a:r>
            <a:rPr lang="he-IL" dirty="0" smtClean="0"/>
            <a:t>הקריטריון לחיבור: הספק האנרגיה המוזרמת לרשת במקום הספק מותקן</a:t>
          </a:r>
          <a:endParaRPr lang="he-IL" dirty="0"/>
        </a:p>
      </dgm:t>
    </dgm:pt>
    <dgm:pt modelId="{E27B29D1-5856-4FA5-B151-14FC605BC49E}" type="parTrans" cxnId="{937CAF3A-2A7C-476D-93F9-8D1503BAA24C}">
      <dgm:prSet/>
      <dgm:spPr/>
      <dgm:t>
        <a:bodyPr/>
        <a:lstStyle/>
        <a:p>
          <a:pPr rtl="1"/>
          <a:endParaRPr lang="he-IL"/>
        </a:p>
      </dgm:t>
    </dgm:pt>
    <dgm:pt modelId="{CDDC2238-63DD-4713-BE33-5FC2A9FCCDA7}" type="sibTrans" cxnId="{937CAF3A-2A7C-476D-93F9-8D1503BAA24C}">
      <dgm:prSet/>
      <dgm:spPr/>
      <dgm:t>
        <a:bodyPr/>
        <a:lstStyle/>
        <a:p>
          <a:pPr rtl="1"/>
          <a:endParaRPr lang="he-IL"/>
        </a:p>
      </dgm:t>
    </dgm:pt>
    <dgm:pt modelId="{BF80FD2C-ECF0-4168-969E-051BA8ACC693}">
      <dgm:prSet/>
      <dgm:spPr/>
      <dgm:t>
        <a:bodyPr/>
        <a:lstStyle/>
        <a:p>
          <a:pPr rtl="1"/>
          <a:r>
            <a:rPr lang="he-IL" dirty="0" smtClean="0"/>
            <a:t>ביטול הצורך בסקר לפני פתיחת תיק חיבור</a:t>
          </a:r>
          <a:endParaRPr lang="he-IL" dirty="0"/>
        </a:p>
      </dgm:t>
    </dgm:pt>
    <dgm:pt modelId="{8A5C882B-050D-4080-96B6-D2C60A81F30B}" type="parTrans" cxnId="{9D8CCF28-4811-4605-8967-C6732B8AB698}">
      <dgm:prSet/>
      <dgm:spPr/>
      <dgm:t>
        <a:bodyPr/>
        <a:lstStyle/>
        <a:p>
          <a:pPr rtl="1"/>
          <a:endParaRPr lang="he-IL"/>
        </a:p>
      </dgm:t>
    </dgm:pt>
    <dgm:pt modelId="{5DBD34D1-61F0-4FE4-B5F8-5770D4AC3FE0}" type="sibTrans" cxnId="{9D8CCF28-4811-4605-8967-C6732B8AB698}">
      <dgm:prSet/>
      <dgm:spPr/>
      <dgm:t>
        <a:bodyPr/>
        <a:lstStyle/>
        <a:p>
          <a:pPr rtl="1"/>
          <a:endParaRPr lang="he-IL"/>
        </a:p>
      </dgm:t>
    </dgm:pt>
    <dgm:pt modelId="{2E1F2F8F-7E9A-4869-8A53-4E60869E2524}">
      <dgm:prSet/>
      <dgm:spPr/>
      <dgm:t>
        <a:bodyPr/>
        <a:lstStyle/>
        <a:p>
          <a:pPr rtl="1"/>
          <a:r>
            <a:rPr lang="he-IL" dirty="0" smtClean="0"/>
            <a:t>הקלת תהליך בדיקות מתקני </a:t>
          </a:r>
          <a:r>
            <a:rPr lang="he-IL" dirty="0" err="1" smtClean="0"/>
            <a:t>פיוי</a:t>
          </a:r>
          <a:endParaRPr lang="he-IL" dirty="0"/>
        </a:p>
      </dgm:t>
    </dgm:pt>
    <dgm:pt modelId="{FDAF18B0-3EBD-4B1F-8C6B-C18FDF50D65A}" type="parTrans" cxnId="{2436E5F4-3EBA-4E70-9832-52E96A4C5C77}">
      <dgm:prSet/>
      <dgm:spPr/>
      <dgm:t>
        <a:bodyPr/>
        <a:lstStyle/>
        <a:p>
          <a:pPr rtl="1"/>
          <a:endParaRPr lang="he-IL"/>
        </a:p>
      </dgm:t>
    </dgm:pt>
    <dgm:pt modelId="{2B9B7A2F-AF1F-4502-9F61-659608644D8D}" type="sibTrans" cxnId="{2436E5F4-3EBA-4E70-9832-52E96A4C5C77}">
      <dgm:prSet/>
      <dgm:spPr/>
      <dgm:t>
        <a:bodyPr/>
        <a:lstStyle/>
        <a:p>
          <a:pPr rtl="1"/>
          <a:endParaRPr lang="he-IL"/>
        </a:p>
      </dgm:t>
    </dgm:pt>
    <dgm:pt modelId="{DA5B7980-0D76-4BB9-A7CC-9EF2778983EC}">
      <dgm:prSet/>
      <dgm:spPr/>
      <dgm:t>
        <a:bodyPr/>
        <a:lstStyle/>
        <a:p>
          <a:pPr rtl="1"/>
          <a:r>
            <a:rPr lang="he-IL" dirty="0" smtClean="0"/>
            <a:t>הסדרת הקמת מתקנים גם ללא מכסה </a:t>
          </a:r>
          <a:r>
            <a:rPr lang="he-IL" dirty="0" err="1" smtClean="0"/>
            <a:t>תעריפית</a:t>
          </a:r>
          <a:endParaRPr lang="he-IL" dirty="0"/>
        </a:p>
      </dgm:t>
    </dgm:pt>
    <dgm:pt modelId="{4439FF02-47E3-4ACE-BC6A-4D581F01709E}" type="parTrans" cxnId="{ACCD308E-37A8-41B2-B9CF-58C550ACC8A8}">
      <dgm:prSet/>
      <dgm:spPr/>
      <dgm:t>
        <a:bodyPr/>
        <a:lstStyle/>
        <a:p>
          <a:pPr rtl="1"/>
          <a:endParaRPr lang="he-IL"/>
        </a:p>
      </dgm:t>
    </dgm:pt>
    <dgm:pt modelId="{34ACA438-561A-401E-9500-70132BB33FFF}" type="sibTrans" cxnId="{ACCD308E-37A8-41B2-B9CF-58C550ACC8A8}">
      <dgm:prSet/>
      <dgm:spPr/>
      <dgm:t>
        <a:bodyPr/>
        <a:lstStyle/>
        <a:p>
          <a:pPr rtl="1"/>
          <a:endParaRPr lang="he-IL"/>
        </a:p>
      </dgm:t>
    </dgm:pt>
    <dgm:pt modelId="{AC32F859-7AE8-4DE5-A1FC-CA99BC231363}" type="pres">
      <dgm:prSet presAssocID="{6CC1E545-9938-457E-A2DA-402B9A66D00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6EDB85-AB96-4430-A045-F05E3E7C22AD}" type="pres">
      <dgm:prSet presAssocID="{DC5BF25B-6C82-4DDA-9247-47403B41523C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09D2D8-80E6-4C9D-A705-DECD1AD07FC3}" type="pres">
      <dgm:prSet presAssocID="{F7347EC9-2EF2-43C2-96C5-AC30218DD74C}" presName="spacer" presStyleCnt="0"/>
      <dgm:spPr/>
    </dgm:pt>
    <dgm:pt modelId="{6B48C2C8-7398-4553-AB8C-8CB12C7B191C}" type="pres">
      <dgm:prSet presAssocID="{4E61B0F0-EE5E-4A78-91A2-5CC4536187E7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7216C1-E90B-45F2-979F-5470D2200F55}" type="pres">
      <dgm:prSet presAssocID="{CDDC2238-63DD-4713-BE33-5FC2A9FCCDA7}" presName="spacer" presStyleCnt="0"/>
      <dgm:spPr/>
    </dgm:pt>
    <dgm:pt modelId="{C72A884D-D2AD-4486-94DD-44F281543AA2}" type="pres">
      <dgm:prSet presAssocID="{BF80FD2C-ECF0-4168-969E-051BA8ACC693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4B6E2E-0B1D-4AF3-9B86-C58D14BD56F1}" type="pres">
      <dgm:prSet presAssocID="{5DBD34D1-61F0-4FE4-B5F8-5770D4AC3FE0}" presName="spacer" presStyleCnt="0"/>
      <dgm:spPr/>
    </dgm:pt>
    <dgm:pt modelId="{F3C61E8B-554B-403D-AB25-4CFB1519F73E}" type="pres">
      <dgm:prSet presAssocID="{2E1F2F8F-7E9A-4869-8A53-4E60869E252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F28BFF-96B6-482C-9BC2-87301AF7511F}" type="pres">
      <dgm:prSet presAssocID="{2B9B7A2F-AF1F-4502-9F61-659608644D8D}" presName="spacer" presStyleCnt="0"/>
      <dgm:spPr/>
    </dgm:pt>
    <dgm:pt modelId="{1DA76917-9205-466D-9104-1A9F5C8A0905}" type="pres">
      <dgm:prSet presAssocID="{DA5B7980-0D76-4BB9-A7CC-9EF2778983E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DD776CB-FF5D-4A26-839C-4DE8C48BA634}" type="presOf" srcId="{4E61B0F0-EE5E-4A78-91A2-5CC4536187E7}" destId="{6B48C2C8-7398-4553-AB8C-8CB12C7B191C}" srcOrd="0" destOrd="0" presId="urn:microsoft.com/office/officeart/2005/8/layout/vList2"/>
    <dgm:cxn modelId="{5DDA2349-F481-4104-BCE1-584F5392C15A}" type="presOf" srcId="{BF80FD2C-ECF0-4168-969E-051BA8ACC693}" destId="{C72A884D-D2AD-4486-94DD-44F281543AA2}" srcOrd="0" destOrd="0" presId="urn:microsoft.com/office/officeart/2005/8/layout/vList2"/>
    <dgm:cxn modelId="{9D8CCF28-4811-4605-8967-C6732B8AB698}" srcId="{6CC1E545-9938-457E-A2DA-402B9A66D007}" destId="{BF80FD2C-ECF0-4168-969E-051BA8ACC693}" srcOrd="2" destOrd="0" parTransId="{8A5C882B-050D-4080-96B6-D2C60A81F30B}" sibTransId="{5DBD34D1-61F0-4FE4-B5F8-5770D4AC3FE0}"/>
    <dgm:cxn modelId="{ACCD308E-37A8-41B2-B9CF-58C550ACC8A8}" srcId="{6CC1E545-9938-457E-A2DA-402B9A66D007}" destId="{DA5B7980-0D76-4BB9-A7CC-9EF2778983EC}" srcOrd="4" destOrd="0" parTransId="{4439FF02-47E3-4ACE-BC6A-4D581F01709E}" sibTransId="{34ACA438-561A-401E-9500-70132BB33FFF}"/>
    <dgm:cxn modelId="{27C07604-7AAD-4B34-B714-8336D6B1B124}" srcId="{6CC1E545-9938-457E-A2DA-402B9A66D007}" destId="{DC5BF25B-6C82-4DDA-9247-47403B41523C}" srcOrd="0" destOrd="0" parTransId="{2CA53080-96C8-418B-A89D-2CE510CA8951}" sibTransId="{F7347EC9-2EF2-43C2-96C5-AC30218DD74C}"/>
    <dgm:cxn modelId="{2436E5F4-3EBA-4E70-9832-52E96A4C5C77}" srcId="{6CC1E545-9938-457E-A2DA-402B9A66D007}" destId="{2E1F2F8F-7E9A-4869-8A53-4E60869E2524}" srcOrd="3" destOrd="0" parTransId="{FDAF18B0-3EBD-4B1F-8C6B-C18FDF50D65A}" sibTransId="{2B9B7A2F-AF1F-4502-9F61-659608644D8D}"/>
    <dgm:cxn modelId="{8B947BDE-1A19-4651-B59A-5B3AA9F7539D}" type="presOf" srcId="{DA5B7980-0D76-4BB9-A7CC-9EF2778983EC}" destId="{1DA76917-9205-466D-9104-1A9F5C8A0905}" srcOrd="0" destOrd="0" presId="urn:microsoft.com/office/officeart/2005/8/layout/vList2"/>
    <dgm:cxn modelId="{937CAF3A-2A7C-476D-93F9-8D1503BAA24C}" srcId="{6CC1E545-9938-457E-A2DA-402B9A66D007}" destId="{4E61B0F0-EE5E-4A78-91A2-5CC4536187E7}" srcOrd="1" destOrd="0" parTransId="{E27B29D1-5856-4FA5-B151-14FC605BC49E}" sibTransId="{CDDC2238-63DD-4713-BE33-5FC2A9FCCDA7}"/>
    <dgm:cxn modelId="{F21DFFD0-2C75-4610-9B24-064D5D9337EF}" type="presOf" srcId="{6CC1E545-9938-457E-A2DA-402B9A66D007}" destId="{AC32F859-7AE8-4DE5-A1FC-CA99BC231363}" srcOrd="0" destOrd="0" presId="urn:microsoft.com/office/officeart/2005/8/layout/vList2"/>
    <dgm:cxn modelId="{624B3AA1-A4F6-4CB3-ABE8-F6131C24E43D}" type="presOf" srcId="{DC5BF25B-6C82-4DDA-9247-47403B41523C}" destId="{C86EDB85-AB96-4430-A045-F05E3E7C22AD}" srcOrd="0" destOrd="0" presId="urn:microsoft.com/office/officeart/2005/8/layout/vList2"/>
    <dgm:cxn modelId="{B6F1E6D9-A0EB-4576-B652-B3A52F95FD0F}" type="presOf" srcId="{2E1F2F8F-7E9A-4869-8A53-4E60869E2524}" destId="{F3C61E8B-554B-403D-AB25-4CFB1519F73E}" srcOrd="0" destOrd="0" presId="urn:microsoft.com/office/officeart/2005/8/layout/vList2"/>
    <dgm:cxn modelId="{3B528696-D894-4032-B43D-61DCE11966F3}" type="presParOf" srcId="{AC32F859-7AE8-4DE5-A1FC-CA99BC231363}" destId="{C86EDB85-AB96-4430-A045-F05E3E7C22AD}" srcOrd="0" destOrd="0" presId="urn:microsoft.com/office/officeart/2005/8/layout/vList2"/>
    <dgm:cxn modelId="{BC15B722-9CCA-438C-89A6-0264CB1F46D5}" type="presParOf" srcId="{AC32F859-7AE8-4DE5-A1FC-CA99BC231363}" destId="{3E09D2D8-80E6-4C9D-A705-DECD1AD07FC3}" srcOrd="1" destOrd="0" presId="urn:microsoft.com/office/officeart/2005/8/layout/vList2"/>
    <dgm:cxn modelId="{39035A08-A386-454C-8967-39A506319165}" type="presParOf" srcId="{AC32F859-7AE8-4DE5-A1FC-CA99BC231363}" destId="{6B48C2C8-7398-4553-AB8C-8CB12C7B191C}" srcOrd="2" destOrd="0" presId="urn:microsoft.com/office/officeart/2005/8/layout/vList2"/>
    <dgm:cxn modelId="{3887F483-8DA9-4B51-B706-6033AA328CE5}" type="presParOf" srcId="{AC32F859-7AE8-4DE5-A1FC-CA99BC231363}" destId="{407216C1-E90B-45F2-979F-5470D2200F55}" srcOrd="3" destOrd="0" presId="urn:microsoft.com/office/officeart/2005/8/layout/vList2"/>
    <dgm:cxn modelId="{D8107E65-8217-4582-9965-D067E20B78F0}" type="presParOf" srcId="{AC32F859-7AE8-4DE5-A1FC-CA99BC231363}" destId="{C72A884D-D2AD-4486-94DD-44F281543AA2}" srcOrd="4" destOrd="0" presId="urn:microsoft.com/office/officeart/2005/8/layout/vList2"/>
    <dgm:cxn modelId="{41CED0A5-CDEA-4B3B-85C7-14887705FAD1}" type="presParOf" srcId="{AC32F859-7AE8-4DE5-A1FC-CA99BC231363}" destId="{924B6E2E-0B1D-4AF3-9B86-C58D14BD56F1}" srcOrd="5" destOrd="0" presId="urn:microsoft.com/office/officeart/2005/8/layout/vList2"/>
    <dgm:cxn modelId="{BA01DEDB-8783-4579-B1E7-9F9FA57E7BBD}" type="presParOf" srcId="{AC32F859-7AE8-4DE5-A1FC-CA99BC231363}" destId="{F3C61E8B-554B-403D-AB25-4CFB1519F73E}" srcOrd="6" destOrd="0" presId="urn:microsoft.com/office/officeart/2005/8/layout/vList2"/>
    <dgm:cxn modelId="{AD3C238A-241A-4F65-A676-96E98BF98432}" type="presParOf" srcId="{AC32F859-7AE8-4DE5-A1FC-CA99BC231363}" destId="{FAF28BFF-96B6-482C-9BC2-87301AF7511F}" srcOrd="7" destOrd="0" presId="urn:microsoft.com/office/officeart/2005/8/layout/vList2"/>
    <dgm:cxn modelId="{C4D16458-EAC3-4235-BCE5-CB9002DCFCC3}" type="presParOf" srcId="{AC32F859-7AE8-4DE5-A1FC-CA99BC231363}" destId="{1DA76917-9205-466D-9104-1A9F5C8A0905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8CCC3F-66A3-4611-A2CF-395EE93296F9}">
      <dsp:nvSpPr>
        <dsp:cNvPr id="0" name=""/>
        <dsp:cNvSpPr/>
      </dsp:nvSpPr>
      <dsp:spPr>
        <a:xfrm>
          <a:off x="2366794" y="92385"/>
          <a:ext cx="2307141" cy="230714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kern="1200" dirty="0"/>
            <a:t>צמצום פליטת גזי חממה מ 10 טון ל </a:t>
          </a:r>
          <a:r>
            <a:rPr lang="he-IL" sz="1600" b="1" kern="1200" dirty="0">
              <a:solidFill>
                <a:srgbClr val="FF0000"/>
              </a:solidFill>
            </a:rPr>
            <a:t>7.7 טון לנפש בשנה</a:t>
          </a:r>
          <a:endParaRPr lang="he-IL" sz="1600" kern="1200" dirty="0">
            <a:solidFill>
              <a:srgbClr val="FF0000"/>
            </a:solidFill>
          </a:endParaRPr>
        </a:p>
      </dsp:txBody>
      <dsp:txXfrm>
        <a:off x="2674413" y="496135"/>
        <a:ext cx="1691903" cy="1038213"/>
      </dsp:txXfrm>
    </dsp:sp>
    <dsp:sp modelId="{C0E18CE2-E669-4EFD-B7B0-0ACB26D74C10}">
      <dsp:nvSpPr>
        <dsp:cNvPr id="0" name=""/>
        <dsp:cNvSpPr/>
      </dsp:nvSpPr>
      <dsp:spPr>
        <a:xfrm>
          <a:off x="3200210" y="1490028"/>
          <a:ext cx="2307141" cy="230714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500" b="1" kern="1200" dirty="0"/>
            <a:t>הפחתת הביקוש בשיעור של </a:t>
          </a:r>
          <a:r>
            <a:rPr lang="he-IL" sz="1500" b="1" kern="1200" dirty="0">
              <a:solidFill>
                <a:srgbClr val="FF0000"/>
              </a:solidFill>
            </a:rPr>
            <a:t>17%</a:t>
          </a:r>
          <a:r>
            <a:rPr lang="en-US" sz="1500" b="1" kern="1200" dirty="0">
              <a:solidFill>
                <a:srgbClr val="FF0000"/>
              </a:solidFill>
            </a:rPr>
            <a:t> </a:t>
          </a:r>
          <a:r>
            <a:rPr lang="he-IL" sz="1200" b="1" kern="1200" dirty="0"/>
            <a:t>ביחס לעסקים כרגיל</a:t>
          </a:r>
        </a:p>
      </dsp:txBody>
      <dsp:txXfrm>
        <a:off x="3905811" y="2086039"/>
        <a:ext cx="1384284" cy="1268927"/>
      </dsp:txXfrm>
    </dsp:sp>
    <dsp:sp modelId="{B990DF10-027E-4E07-B7B6-DBF52C4AE57B}">
      <dsp:nvSpPr>
        <dsp:cNvPr id="0" name=""/>
        <dsp:cNvSpPr/>
      </dsp:nvSpPr>
      <dsp:spPr>
        <a:xfrm>
          <a:off x="1535224" y="1490028"/>
          <a:ext cx="2307141" cy="230714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rgbClr val="FF0000"/>
              </a:solidFill>
            </a:rPr>
            <a:t>17%</a:t>
          </a:r>
          <a:r>
            <a:rPr lang="en-US" sz="1600" b="1" kern="1200" dirty="0"/>
            <a:t>  </a:t>
          </a:r>
          <a:r>
            <a:rPr lang="he-IL" sz="1600" b="1" kern="1200" dirty="0"/>
            <a:t> ייצור חשמל מאנרגיה מתחדשת</a:t>
          </a:r>
          <a:endParaRPr lang="he-IL" sz="1600" kern="1200" dirty="0"/>
        </a:p>
      </dsp:txBody>
      <dsp:txXfrm>
        <a:off x="1752479" y="2086039"/>
        <a:ext cx="1384284" cy="12689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27F21-2F54-437F-98A2-0ADB61AD0147}">
      <dsp:nvSpPr>
        <dsp:cNvPr id="0" name=""/>
        <dsp:cNvSpPr/>
      </dsp:nvSpPr>
      <dsp:spPr>
        <a:xfrm>
          <a:off x="0" y="0"/>
          <a:ext cx="6583680" cy="99571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kern="1200" dirty="0" smtClean="0"/>
            <a:t>רכיב ההשקעה בתעריף </a:t>
          </a:r>
          <a:r>
            <a:rPr lang="he-IL" sz="2800" kern="1200" dirty="0" err="1" smtClean="0"/>
            <a:t>יגזר</a:t>
          </a:r>
          <a:r>
            <a:rPr lang="he-IL" sz="2800" kern="1200" dirty="0" smtClean="0"/>
            <a:t> מתוכנית הפיתוח</a:t>
          </a:r>
          <a:endParaRPr lang="he-IL" sz="2800" kern="1200" dirty="0"/>
        </a:p>
      </dsp:txBody>
      <dsp:txXfrm>
        <a:off x="29163" y="29163"/>
        <a:ext cx="5425092" cy="937385"/>
      </dsp:txXfrm>
    </dsp:sp>
    <dsp:sp modelId="{698CA3DD-784B-4464-9264-D971FB83E1FB}">
      <dsp:nvSpPr>
        <dsp:cNvPr id="0" name=""/>
        <dsp:cNvSpPr/>
      </dsp:nvSpPr>
      <dsp:spPr>
        <a:xfrm>
          <a:off x="551383" y="1176750"/>
          <a:ext cx="6583680" cy="995711"/>
        </a:xfrm>
        <a:prstGeom prst="roundRect">
          <a:avLst>
            <a:gd name="adj" fmla="val 10000"/>
          </a:avLst>
        </a:prstGeom>
        <a:solidFill>
          <a:schemeClr val="accent2">
            <a:hueOff val="1560507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he-IL" sz="2800" kern="1200" dirty="0" smtClean="0"/>
            <a:t>בתחילת שנה – תחזית השקעות</a:t>
          </a:r>
        </a:p>
        <a:p>
          <a:pPr lvl="0" algn="ctr" defTabSz="12446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he-IL" sz="2800" kern="1200" dirty="0" smtClean="0"/>
            <a:t>בסוף שנה – עדכון לפי ביצוע</a:t>
          </a:r>
          <a:endParaRPr lang="he-IL" sz="2800" kern="1200" dirty="0"/>
        </a:p>
      </dsp:txBody>
      <dsp:txXfrm>
        <a:off x="580546" y="1205913"/>
        <a:ext cx="5326758" cy="937385"/>
      </dsp:txXfrm>
    </dsp:sp>
    <dsp:sp modelId="{DEF02378-5215-4881-AC45-94946EA25AEC}">
      <dsp:nvSpPr>
        <dsp:cNvPr id="0" name=""/>
        <dsp:cNvSpPr/>
      </dsp:nvSpPr>
      <dsp:spPr>
        <a:xfrm>
          <a:off x="1094536" y="2353500"/>
          <a:ext cx="6583680" cy="995711"/>
        </a:xfrm>
        <a:prstGeom prst="roundRect">
          <a:avLst>
            <a:gd name="adj" fmla="val 10000"/>
          </a:avLst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kern="1200" dirty="0" smtClean="0"/>
            <a:t>לחברה מובטח כיסוי עלות </a:t>
          </a:r>
        </a:p>
      </dsp:txBody>
      <dsp:txXfrm>
        <a:off x="1123699" y="2382663"/>
        <a:ext cx="5334987" cy="937385"/>
      </dsp:txXfrm>
    </dsp:sp>
    <dsp:sp modelId="{7446F198-6947-4FBE-B156-48DE28AD1DCE}">
      <dsp:nvSpPr>
        <dsp:cNvPr id="0" name=""/>
        <dsp:cNvSpPr/>
      </dsp:nvSpPr>
      <dsp:spPr>
        <a:xfrm>
          <a:off x="1645920" y="3530250"/>
          <a:ext cx="6583680" cy="995711"/>
        </a:xfrm>
        <a:prstGeom prst="roundRect">
          <a:avLst>
            <a:gd name="adj" fmla="val 10000"/>
          </a:avLst>
        </a:prstGeom>
        <a:solidFill>
          <a:schemeClr val="accent2">
            <a:hueOff val="4681520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kern="1200" dirty="0" smtClean="0"/>
            <a:t>הצרכן ישלם בכפוף להשקעות שבוצעו</a:t>
          </a:r>
        </a:p>
      </dsp:txBody>
      <dsp:txXfrm>
        <a:off x="1675083" y="3559413"/>
        <a:ext cx="5326758" cy="937385"/>
      </dsp:txXfrm>
    </dsp:sp>
    <dsp:sp modelId="{6ACB7B9A-92DE-4A19-8D84-5B0A84311317}">
      <dsp:nvSpPr>
        <dsp:cNvPr id="0" name=""/>
        <dsp:cNvSpPr/>
      </dsp:nvSpPr>
      <dsp:spPr>
        <a:xfrm>
          <a:off x="5936467" y="762624"/>
          <a:ext cx="647212" cy="64721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3100" kern="1200"/>
        </a:p>
      </dsp:txBody>
      <dsp:txXfrm>
        <a:off x="6082090" y="762624"/>
        <a:ext cx="355966" cy="487027"/>
      </dsp:txXfrm>
    </dsp:sp>
    <dsp:sp modelId="{F0218935-208E-4CD6-A79D-2B7333039D31}">
      <dsp:nvSpPr>
        <dsp:cNvPr id="0" name=""/>
        <dsp:cNvSpPr/>
      </dsp:nvSpPr>
      <dsp:spPr>
        <a:xfrm>
          <a:off x="6487850" y="1939374"/>
          <a:ext cx="647212" cy="64721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2512909"/>
            <a:satOff val="-2189"/>
            <a:lumOff val="-3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2512909"/>
              <a:satOff val="-2189"/>
              <a:lumOff val="-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3100" kern="1200"/>
        </a:p>
      </dsp:txBody>
      <dsp:txXfrm>
        <a:off x="6633473" y="1939374"/>
        <a:ext cx="355966" cy="487027"/>
      </dsp:txXfrm>
    </dsp:sp>
    <dsp:sp modelId="{8AFFA5A9-6F26-47EC-8F07-EA6817398177}">
      <dsp:nvSpPr>
        <dsp:cNvPr id="0" name=""/>
        <dsp:cNvSpPr/>
      </dsp:nvSpPr>
      <dsp:spPr>
        <a:xfrm>
          <a:off x="7031004" y="3116124"/>
          <a:ext cx="647212" cy="64721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5025819"/>
            <a:satOff val="-4378"/>
            <a:lumOff val="-6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5025819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3100" kern="1200"/>
        </a:p>
      </dsp:txBody>
      <dsp:txXfrm>
        <a:off x="7176627" y="3116124"/>
        <a:ext cx="355966" cy="4870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9E1446-AE62-D740-8B97-032FBA7DE5EE}">
      <dsp:nvSpPr>
        <dsp:cNvPr id="0" name=""/>
        <dsp:cNvSpPr/>
      </dsp:nvSpPr>
      <dsp:spPr>
        <a:xfrm>
          <a:off x="1692188" y="0"/>
          <a:ext cx="3528392" cy="352839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E12240-858E-0E4F-8BA7-0B8D28CB44B8}">
      <dsp:nvSpPr>
        <dsp:cNvPr id="0" name=""/>
        <dsp:cNvSpPr/>
      </dsp:nvSpPr>
      <dsp:spPr>
        <a:xfrm>
          <a:off x="2027385" y="335197"/>
          <a:ext cx="1376072" cy="137607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500" kern="1200" dirty="0" smtClean="0"/>
            <a:t>רישוי מחלקים היסטוריים והסדרת מתחמי צריכה</a:t>
          </a:r>
          <a:endParaRPr lang="he-IL" sz="1500" kern="1200" dirty="0"/>
        </a:p>
      </dsp:txBody>
      <dsp:txXfrm>
        <a:off x="2094559" y="402371"/>
        <a:ext cx="1241724" cy="1241724"/>
      </dsp:txXfrm>
    </dsp:sp>
    <dsp:sp modelId="{D88E2CE1-C4CE-1D4C-ADC3-25F51E7315DD}">
      <dsp:nvSpPr>
        <dsp:cNvPr id="0" name=""/>
        <dsp:cNvSpPr/>
      </dsp:nvSpPr>
      <dsp:spPr>
        <a:xfrm>
          <a:off x="3509309" y="335197"/>
          <a:ext cx="1376072" cy="137607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500" kern="1200" dirty="0" err="1" smtClean="0"/>
            <a:t>תוכנית</a:t>
          </a:r>
          <a:r>
            <a:rPr lang="he-IL" sz="1500" kern="1200" dirty="0" smtClean="0"/>
            <a:t> עמידה ביעד אנרגיה מתחדשת</a:t>
          </a:r>
        </a:p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500" kern="1200" dirty="0" smtClean="0"/>
            <a:t>בדגש לרשת החלוקה</a:t>
          </a:r>
          <a:endParaRPr lang="he-IL" sz="1500" kern="1200" dirty="0"/>
        </a:p>
      </dsp:txBody>
      <dsp:txXfrm>
        <a:off x="3576483" y="402371"/>
        <a:ext cx="1241724" cy="1241724"/>
      </dsp:txXfrm>
    </dsp:sp>
    <dsp:sp modelId="{41C2CA02-E3BD-5F42-A7D4-9192611496A2}">
      <dsp:nvSpPr>
        <dsp:cNvPr id="0" name=""/>
        <dsp:cNvSpPr/>
      </dsp:nvSpPr>
      <dsp:spPr>
        <a:xfrm>
          <a:off x="2027385" y="1817121"/>
          <a:ext cx="1376072" cy="137607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500" kern="1200" smtClean="0"/>
            <a:t>שילוב מתקני יצור בגז ברשת החלוקה</a:t>
          </a:r>
          <a:endParaRPr lang="he-IL" sz="1500" kern="1200"/>
        </a:p>
      </dsp:txBody>
      <dsp:txXfrm>
        <a:off x="2094559" y="1884295"/>
        <a:ext cx="1241724" cy="1241724"/>
      </dsp:txXfrm>
    </dsp:sp>
    <dsp:sp modelId="{0F8AEB68-C2F6-954A-AF4E-47DABD9E1450}">
      <dsp:nvSpPr>
        <dsp:cNvPr id="0" name=""/>
        <dsp:cNvSpPr/>
      </dsp:nvSpPr>
      <dsp:spPr>
        <a:xfrm>
          <a:off x="3509309" y="1817121"/>
          <a:ext cx="1376072" cy="137607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500" kern="1200" smtClean="0"/>
            <a:t>עדכון אמת מידה לחיבור מתקנים ברשת החלוקה</a:t>
          </a:r>
          <a:endParaRPr lang="he-IL" sz="1500" kern="1200"/>
        </a:p>
      </dsp:txBody>
      <dsp:txXfrm>
        <a:off x="3576483" y="1884295"/>
        <a:ext cx="1241724" cy="12417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840975-8C26-4F6F-8100-7791228EF4C0}">
      <dsp:nvSpPr>
        <dsp:cNvPr id="0" name=""/>
        <dsp:cNvSpPr/>
      </dsp:nvSpPr>
      <dsp:spPr>
        <a:xfrm>
          <a:off x="0" y="28824"/>
          <a:ext cx="8229600" cy="10587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700" kern="1200" dirty="0" smtClean="0"/>
            <a:t>עקרונות לשטחי המחלקים המצטרפים למתווה</a:t>
          </a:r>
          <a:endParaRPr lang="he-IL" sz="2700" kern="1200" dirty="0"/>
        </a:p>
      </dsp:txBody>
      <dsp:txXfrm>
        <a:off x="51684" y="80508"/>
        <a:ext cx="8126232" cy="955390"/>
      </dsp:txXfrm>
    </dsp:sp>
    <dsp:sp modelId="{73EE4959-1890-44C4-89DE-52748DE32EA5}">
      <dsp:nvSpPr>
        <dsp:cNvPr id="0" name=""/>
        <dsp:cNvSpPr/>
      </dsp:nvSpPr>
      <dsp:spPr>
        <a:xfrm>
          <a:off x="0" y="1165342"/>
          <a:ext cx="8229600" cy="10587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700" kern="1200" dirty="0" smtClean="0"/>
            <a:t>הענקת רישיונות למחלקים שעמדו בתנאי המתווה</a:t>
          </a:r>
          <a:endParaRPr lang="he-IL" sz="2700" kern="1200" dirty="0"/>
        </a:p>
      </dsp:txBody>
      <dsp:txXfrm>
        <a:off x="51684" y="1217026"/>
        <a:ext cx="8126232" cy="955390"/>
      </dsp:txXfrm>
    </dsp:sp>
    <dsp:sp modelId="{C4BD73EB-B665-4BFC-910E-170569778AA2}">
      <dsp:nvSpPr>
        <dsp:cNvPr id="0" name=""/>
        <dsp:cNvSpPr/>
      </dsp:nvSpPr>
      <dsp:spPr>
        <a:xfrm>
          <a:off x="0" y="2301861"/>
          <a:ext cx="8229600" cy="10587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700" kern="1200" dirty="0" smtClean="0"/>
            <a:t>הסדרת גבולות האחריות בין חח"י לבין מתחמים צרכניים בהם קיימת רשת פרטית</a:t>
          </a:r>
          <a:endParaRPr lang="he-IL" sz="2700" kern="1200" dirty="0"/>
        </a:p>
      </dsp:txBody>
      <dsp:txXfrm>
        <a:off x="51684" y="2353545"/>
        <a:ext cx="8126232" cy="955390"/>
      </dsp:txXfrm>
    </dsp:sp>
    <dsp:sp modelId="{C8CEF5D1-2DCF-449E-9831-E0F83D4323E9}">
      <dsp:nvSpPr>
        <dsp:cNvPr id="0" name=""/>
        <dsp:cNvSpPr/>
      </dsp:nvSpPr>
      <dsp:spPr>
        <a:xfrm>
          <a:off x="0" y="3438380"/>
          <a:ext cx="8229600" cy="10587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700" kern="1200" dirty="0" smtClean="0"/>
            <a:t>נבחן עדכון להליך העברת הרשת ממחלקים שאינן מעוניינים בכך לאחריות חח"י</a:t>
          </a:r>
          <a:endParaRPr lang="en-US" sz="2700" kern="1200" dirty="0"/>
        </a:p>
      </dsp:txBody>
      <dsp:txXfrm>
        <a:off x="51684" y="3490064"/>
        <a:ext cx="8126232" cy="9553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FAC17F-1408-435F-869F-6AD62012BD2B}">
      <dsp:nvSpPr>
        <dsp:cNvPr id="0" name=""/>
        <dsp:cNvSpPr/>
      </dsp:nvSpPr>
      <dsp:spPr>
        <a:xfrm>
          <a:off x="0" y="34356"/>
          <a:ext cx="8470776" cy="6756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kern="1200" dirty="0" smtClean="0"/>
            <a:t>תוספת מכסות לעמידה ביעד 2020</a:t>
          </a:r>
          <a:endParaRPr lang="he-IL" sz="2800" kern="1200" dirty="0"/>
        </a:p>
      </dsp:txBody>
      <dsp:txXfrm>
        <a:off x="32984" y="67340"/>
        <a:ext cx="8404808" cy="609706"/>
      </dsp:txXfrm>
    </dsp:sp>
    <dsp:sp modelId="{2C29355F-1C9F-4710-B068-6384EAEB6F00}">
      <dsp:nvSpPr>
        <dsp:cNvPr id="0" name=""/>
        <dsp:cNvSpPr/>
      </dsp:nvSpPr>
      <dsp:spPr>
        <a:xfrm>
          <a:off x="0" y="790671"/>
          <a:ext cx="8470776" cy="6756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kern="1200" dirty="0" smtClean="0"/>
            <a:t>עידוד מתקני גגות קטנים</a:t>
          </a:r>
          <a:endParaRPr lang="he-IL" sz="2800" kern="1200" dirty="0"/>
        </a:p>
      </dsp:txBody>
      <dsp:txXfrm>
        <a:off x="32984" y="823655"/>
        <a:ext cx="8404808" cy="609706"/>
      </dsp:txXfrm>
    </dsp:sp>
    <dsp:sp modelId="{4B6DC580-3CAB-474B-BA2B-F91A44DFF23B}">
      <dsp:nvSpPr>
        <dsp:cNvPr id="0" name=""/>
        <dsp:cNvSpPr/>
      </dsp:nvSpPr>
      <dsp:spPr>
        <a:xfrm>
          <a:off x="0" y="1546986"/>
          <a:ext cx="8470776" cy="6756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kern="1200" dirty="0" smtClean="0"/>
            <a:t>הליכי תחרות </a:t>
          </a:r>
          <a:r>
            <a:rPr lang="he-IL" sz="2800" kern="1200" dirty="0" err="1" smtClean="0"/>
            <a:t>יעודיים</a:t>
          </a:r>
          <a:r>
            <a:rPr lang="he-IL" sz="2800" kern="1200" dirty="0" smtClean="0"/>
            <a:t> למתקני גגות ולמתקנים על מאגרי מים</a:t>
          </a:r>
          <a:endParaRPr lang="he-IL" sz="2800" kern="1200" dirty="0"/>
        </a:p>
      </dsp:txBody>
      <dsp:txXfrm>
        <a:off x="32984" y="1579970"/>
        <a:ext cx="8404808" cy="609706"/>
      </dsp:txXfrm>
    </dsp:sp>
    <dsp:sp modelId="{3D643EBE-7709-42F4-BECD-00D17AFF6B21}">
      <dsp:nvSpPr>
        <dsp:cNvPr id="0" name=""/>
        <dsp:cNvSpPr/>
      </dsp:nvSpPr>
      <dsp:spPr>
        <a:xfrm>
          <a:off x="0" y="2303301"/>
          <a:ext cx="8470776" cy="6756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kern="1200" dirty="0" smtClean="0"/>
            <a:t>הליכים תחרותיים נוספים למתקנים קרקעיים</a:t>
          </a:r>
          <a:endParaRPr lang="he-IL" sz="2800" kern="1200" dirty="0"/>
        </a:p>
      </dsp:txBody>
      <dsp:txXfrm>
        <a:off x="32984" y="2336285"/>
        <a:ext cx="8404808" cy="609706"/>
      </dsp:txXfrm>
    </dsp:sp>
    <dsp:sp modelId="{4127F8AB-23D0-4D41-865C-0B7A7592D037}">
      <dsp:nvSpPr>
        <dsp:cNvPr id="0" name=""/>
        <dsp:cNvSpPr/>
      </dsp:nvSpPr>
      <dsp:spPr>
        <a:xfrm>
          <a:off x="0" y="3059616"/>
          <a:ext cx="8470776" cy="6756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kern="1200" dirty="0" smtClean="0"/>
            <a:t>הסדרת תשלום לעודפי אנרגיה המוזרמים משטחי מחלקים</a:t>
          </a:r>
          <a:endParaRPr lang="he-IL" sz="2800" kern="1200" dirty="0"/>
        </a:p>
      </dsp:txBody>
      <dsp:txXfrm>
        <a:off x="32984" y="3092600"/>
        <a:ext cx="8404808" cy="609706"/>
      </dsp:txXfrm>
    </dsp:sp>
    <dsp:sp modelId="{CA3B6B79-8D41-4137-9A84-FF1949227960}">
      <dsp:nvSpPr>
        <dsp:cNvPr id="0" name=""/>
        <dsp:cNvSpPr/>
      </dsp:nvSpPr>
      <dsp:spPr>
        <a:xfrm>
          <a:off x="0" y="3815931"/>
          <a:ext cx="8470776" cy="6756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kern="1200" dirty="0" smtClean="0"/>
            <a:t>עדכונים למונה נטו </a:t>
          </a:r>
          <a:endParaRPr lang="en-US" sz="2800" kern="1200" dirty="0"/>
        </a:p>
      </dsp:txBody>
      <dsp:txXfrm>
        <a:off x="32984" y="3848915"/>
        <a:ext cx="8404808" cy="6097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6EDB85-AB96-4430-A045-F05E3E7C22AD}">
      <dsp:nvSpPr>
        <dsp:cNvPr id="0" name=""/>
        <dsp:cNvSpPr/>
      </dsp:nvSpPr>
      <dsp:spPr>
        <a:xfrm>
          <a:off x="0" y="7941"/>
          <a:ext cx="8686800" cy="101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kern="1200" dirty="0" smtClean="0"/>
            <a:t>כללי עסקאות – מכירה למנהל המערכת</a:t>
          </a:r>
          <a:endParaRPr lang="he-IL" sz="2400" kern="1200" dirty="0"/>
        </a:p>
      </dsp:txBody>
      <dsp:txXfrm>
        <a:off x="49347" y="57288"/>
        <a:ext cx="8588106" cy="912186"/>
      </dsp:txXfrm>
    </dsp:sp>
    <dsp:sp modelId="{6B48C2C8-7398-4553-AB8C-8CB12C7B191C}">
      <dsp:nvSpPr>
        <dsp:cNvPr id="0" name=""/>
        <dsp:cNvSpPr/>
      </dsp:nvSpPr>
      <dsp:spPr>
        <a:xfrm>
          <a:off x="0" y="1174341"/>
          <a:ext cx="8686800" cy="101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kern="1200" dirty="0" smtClean="0"/>
            <a:t>תיקון תקנות – פטור משימוש בשירותי </a:t>
          </a:r>
          <a:r>
            <a:rPr lang="he-IL" sz="2400" kern="1200" smtClean="0"/>
            <a:t>תשתית במכירה לצרכן חצר </a:t>
          </a:r>
          <a:endParaRPr lang="he-IL" sz="2400" kern="1200" dirty="0"/>
        </a:p>
      </dsp:txBody>
      <dsp:txXfrm>
        <a:off x="49347" y="1223688"/>
        <a:ext cx="8588106" cy="912186"/>
      </dsp:txXfrm>
    </dsp:sp>
    <dsp:sp modelId="{C72A884D-D2AD-4486-94DD-44F281543AA2}">
      <dsp:nvSpPr>
        <dsp:cNvPr id="0" name=""/>
        <dsp:cNvSpPr/>
      </dsp:nvSpPr>
      <dsp:spPr>
        <a:xfrm>
          <a:off x="0" y="2340741"/>
          <a:ext cx="8686800" cy="101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kern="1200" dirty="0" smtClean="0"/>
            <a:t>אמות מידה ליצור ולמכירה בילטרלית</a:t>
          </a:r>
          <a:endParaRPr lang="he-IL" sz="2400" kern="1200" dirty="0"/>
        </a:p>
      </dsp:txBody>
      <dsp:txXfrm>
        <a:off x="49347" y="2390088"/>
        <a:ext cx="8588106" cy="912186"/>
      </dsp:txXfrm>
    </dsp:sp>
    <dsp:sp modelId="{F3C61E8B-554B-403D-AB25-4CFB1519F73E}">
      <dsp:nvSpPr>
        <dsp:cNvPr id="0" name=""/>
        <dsp:cNvSpPr/>
      </dsp:nvSpPr>
      <dsp:spPr>
        <a:xfrm>
          <a:off x="0" y="3507141"/>
          <a:ext cx="8686800" cy="101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kern="1200" dirty="0" smtClean="0"/>
            <a:t>פרמיה לעידוד המתקנים</a:t>
          </a:r>
          <a:endParaRPr lang="he-IL" sz="2400" kern="1200" dirty="0"/>
        </a:p>
      </dsp:txBody>
      <dsp:txXfrm>
        <a:off x="49347" y="3556488"/>
        <a:ext cx="8588106" cy="9121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6EDB85-AB96-4430-A045-F05E3E7C22AD}">
      <dsp:nvSpPr>
        <dsp:cNvPr id="0" name=""/>
        <dsp:cNvSpPr/>
      </dsp:nvSpPr>
      <dsp:spPr>
        <a:xfrm>
          <a:off x="0" y="720741"/>
          <a:ext cx="8686800" cy="561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kern="1200" dirty="0" smtClean="0"/>
            <a:t>הסדרת תהליך הקמת המתקנים ללא רישיון מותנה</a:t>
          </a:r>
          <a:endParaRPr lang="he-IL" sz="2400" kern="1200" dirty="0"/>
        </a:p>
      </dsp:txBody>
      <dsp:txXfrm>
        <a:off x="27415" y="748156"/>
        <a:ext cx="8631970" cy="506769"/>
      </dsp:txXfrm>
    </dsp:sp>
    <dsp:sp modelId="{6B48C2C8-7398-4553-AB8C-8CB12C7B191C}">
      <dsp:nvSpPr>
        <dsp:cNvPr id="0" name=""/>
        <dsp:cNvSpPr/>
      </dsp:nvSpPr>
      <dsp:spPr>
        <a:xfrm>
          <a:off x="0" y="1351461"/>
          <a:ext cx="8686800" cy="561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kern="1200" dirty="0" smtClean="0"/>
            <a:t>הקריטריון לחיבור: הספק האנרגיה המוזרמת לרשת במקום הספק מותקן</a:t>
          </a:r>
          <a:endParaRPr lang="he-IL" sz="2400" kern="1200" dirty="0"/>
        </a:p>
      </dsp:txBody>
      <dsp:txXfrm>
        <a:off x="27415" y="1378876"/>
        <a:ext cx="8631970" cy="506769"/>
      </dsp:txXfrm>
    </dsp:sp>
    <dsp:sp modelId="{C72A884D-D2AD-4486-94DD-44F281543AA2}">
      <dsp:nvSpPr>
        <dsp:cNvPr id="0" name=""/>
        <dsp:cNvSpPr/>
      </dsp:nvSpPr>
      <dsp:spPr>
        <a:xfrm>
          <a:off x="0" y="1982181"/>
          <a:ext cx="8686800" cy="561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kern="1200" dirty="0" smtClean="0"/>
            <a:t>ביטול הצורך בסקר לפני פתיחת תיק חיבור</a:t>
          </a:r>
          <a:endParaRPr lang="he-IL" sz="2400" kern="1200" dirty="0"/>
        </a:p>
      </dsp:txBody>
      <dsp:txXfrm>
        <a:off x="27415" y="2009596"/>
        <a:ext cx="8631970" cy="506769"/>
      </dsp:txXfrm>
    </dsp:sp>
    <dsp:sp modelId="{F3C61E8B-554B-403D-AB25-4CFB1519F73E}">
      <dsp:nvSpPr>
        <dsp:cNvPr id="0" name=""/>
        <dsp:cNvSpPr/>
      </dsp:nvSpPr>
      <dsp:spPr>
        <a:xfrm>
          <a:off x="0" y="2612901"/>
          <a:ext cx="8686800" cy="561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kern="1200" dirty="0" smtClean="0"/>
            <a:t>הקלת תהליך בדיקות מתקני </a:t>
          </a:r>
          <a:r>
            <a:rPr lang="he-IL" sz="2400" kern="1200" dirty="0" err="1" smtClean="0"/>
            <a:t>פיוי</a:t>
          </a:r>
          <a:endParaRPr lang="he-IL" sz="2400" kern="1200" dirty="0"/>
        </a:p>
      </dsp:txBody>
      <dsp:txXfrm>
        <a:off x="27415" y="2640316"/>
        <a:ext cx="8631970" cy="506769"/>
      </dsp:txXfrm>
    </dsp:sp>
    <dsp:sp modelId="{1DA76917-9205-466D-9104-1A9F5C8A0905}">
      <dsp:nvSpPr>
        <dsp:cNvPr id="0" name=""/>
        <dsp:cNvSpPr/>
      </dsp:nvSpPr>
      <dsp:spPr>
        <a:xfrm>
          <a:off x="0" y="3243621"/>
          <a:ext cx="8686800" cy="561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kern="1200" dirty="0" smtClean="0"/>
            <a:t>הסדרת הקמת מתקנים גם ללא מכסה </a:t>
          </a:r>
          <a:r>
            <a:rPr lang="he-IL" sz="2400" kern="1200" dirty="0" err="1" smtClean="0"/>
            <a:t>תעריפית</a:t>
          </a:r>
          <a:endParaRPr lang="he-IL" sz="2400" kern="1200" dirty="0"/>
        </a:p>
      </dsp:txBody>
      <dsp:txXfrm>
        <a:off x="27415" y="3271036"/>
        <a:ext cx="8631970" cy="506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0.57009</cdr:x>
      <cdr:y>0.92098</cdr:y>
    </cdr:from>
    <cdr:to>
      <cdr:x>0.93092</cdr:x>
      <cdr:y>0.97275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7599A8B5-FD0B-4BB7-959C-2E06956659AE}"/>
            </a:ext>
          </a:extLst>
        </cdr:cNvPr>
        <cdr:cNvSpPr txBox="1"/>
      </cdr:nvSpPr>
      <cdr:spPr>
        <a:xfrm xmlns:a="http://schemas.openxmlformats.org/drawingml/2006/main">
          <a:off x="4048125" y="3219451"/>
          <a:ext cx="2562225" cy="1809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he-IL" sz="900"/>
        </a:p>
      </cdr:txBody>
    </cdr:sp>
  </cdr:relSizeAnchor>
  <cdr:relSizeAnchor xmlns:cdr="http://schemas.openxmlformats.org/drawingml/2006/chartDrawing">
    <cdr:from>
      <cdr:x>0.10932</cdr:x>
      <cdr:y>0.94006</cdr:y>
    </cdr:from>
    <cdr:to>
      <cdr:x>1</cdr:x>
      <cdr:y>1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="" xmlns:a16="http://schemas.microsoft.com/office/drawing/2014/main" id="{AB8011A1-2FD0-46E6-B3CD-D680D4F049F4}"/>
            </a:ext>
          </a:extLst>
        </cdr:cNvPr>
        <cdr:cNvSpPr txBox="1"/>
      </cdr:nvSpPr>
      <cdr:spPr>
        <a:xfrm xmlns:a="http://schemas.openxmlformats.org/drawingml/2006/main">
          <a:off x="829056" y="3351890"/>
          <a:ext cx="5616288" cy="2076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pPr algn="r" rtl="1"/>
          <a:r>
            <a:rPr lang="he-IL" sz="1000" dirty="0"/>
            <a:t>* תחזית דליה/</a:t>
          </a:r>
          <a:r>
            <a:rPr lang="en-US" sz="1000" dirty="0"/>
            <a:t>BDO</a:t>
          </a:r>
          <a:r>
            <a:rPr lang="he-IL" sz="1000" baseline="0" dirty="0"/>
            <a:t>    </a:t>
          </a:r>
          <a:r>
            <a:rPr lang="he-IL" baseline="0" dirty="0"/>
            <a:t>**ביקוש  במונחי  יצור</a:t>
          </a:r>
          <a:endParaRPr lang="he-IL" sz="1000" dirty="0"/>
        </a:p>
      </cdr:txBody>
    </cdr:sp>
  </cdr:relSizeAnchor>
  <cdr:relSizeAnchor xmlns:cdr="http://schemas.openxmlformats.org/drawingml/2006/chartDrawing">
    <cdr:from>
      <cdr:x>0.57009</cdr:x>
      <cdr:y>0.92098</cdr:y>
    </cdr:from>
    <cdr:to>
      <cdr:x>0.93092</cdr:x>
      <cdr:y>0.97275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7599A8B5-FD0B-4BB7-959C-2E06956659AE}"/>
            </a:ext>
          </a:extLst>
        </cdr:cNvPr>
        <cdr:cNvSpPr txBox="1"/>
      </cdr:nvSpPr>
      <cdr:spPr>
        <a:xfrm xmlns:a="http://schemas.openxmlformats.org/drawingml/2006/main">
          <a:off x="4048125" y="3219451"/>
          <a:ext cx="2562225" cy="1809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he-IL" sz="9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5453" y="0"/>
            <a:ext cx="2972547" cy="45771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quarter" idx="1"/>
          </p:nvPr>
        </p:nvSpPr>
        <p:spPr>
          <a:xfrm>
            <a:off x="1602" y="0"/>
            <a:ext cx="2972547" cy="45771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A38FD2F-E5BB-4F28-830A-5BF6F94E52AE}" type="datetimeFigureOut">
              <a:rPr lang="he-IL" smtClean="0"/>
              <a:pPr/>
              <a:t>ג'/חשון/תשע"ח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2"/>
          </p:nvPr>
        </p:nvSpPr>
        <p:spPr>
          <a:xfrm>
            <a:off x="3885453" y="8684826"/>
            <a:ext cx="2972547" cy="457711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3"/>
          </p:nvPr>
        </p:nvSpPr>
        <p:spPr>
          <a:xfrm>
            <a:off x="1602" y="8684826"/>
            <a:ext cx="2972547" cy="457711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3EC1DB-B36C-4839-B341-261480A3C9F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09121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1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D3332C9-36D8-4361-B24B-09190C06EB6D}" type="datetimeFigureOut">
              <a:rPr lang="he-IL" smtClean="0"/>
              <a:pPr/>
              <a:t>ג'/חשון/תשע"ח</a:t>
            </a:fld>
            <a:endParaRPr lang="he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1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F92D717-03E0-494F-8E77-3F13F7C7A167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87408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 smtClean="0"/>
              <a:pPr/>
              <a:t>1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687187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12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51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13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27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14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955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15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810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2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5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e-IL" dirty="0" smtClean="0"/>
              <a:t>לסייג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 smtClean="0"/>
              <a:pPr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23313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4</a:t>
            </a:fld>
            <a:endParaRPr lang="he-I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89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 smtClean="0"/>
              <a:pPr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46560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 smtClean="0"/>
              <a:pPr/>
              <a:t>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40012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 smtClean="0"/>
              <a:pPr/>
              <a:t>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75793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 smtClean="0"/>
              <a:pPr/>
              <a:t>8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211911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11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878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8.wmf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gif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gif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85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85.png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4" Type="http://schemas.openxmlformats.org/officeDocument/2006/relationships/image" Target="../media/image21.jpeg"/><Relationship Id="rId15" Type="http://schemas.openxmlformats.org/officeDocument/2006/relationships/image" Target="../media/image22.jpeg"/><Relationship Id="rId16" Type="http://schemas.openxmlformats.org/officeDocument/2006/relationships/image" Target="../media/image23.jpeg"/><Relationship Id="rId17" Type="http://schemas.openxmlformats.org/officeDocument/2006/relationships/image" Target="../media/image24.png"/><Relationship Id="rId18" Type="http://schemas.openxmlformats.org/officeDocument/2006/relationships/image" Target="../media/image25.jpeg"/><Relationship Id="rId19" Type="http://schemas.openxmlformats.org/officeDocument/2006/relationships/image" Target="../media/image26.jpeg"/><Relationship Id="rId63" Type="http://schemas.openxmlformats.org/officeDocument/2006/relationships/image" Target="../media/image70.png"/><Relationship Id="rId64" Type="http://schemas.openxmlformats.org/officeDocument/2006/relationships/image" Target="../media/image71.jpeg"/><Relationship Id="rId65" Type="http://schemas.openxmlformats.org/officeDocument/2006/relationships/image" Target="../media/image72.jpeg"/><Relationship Id="rId66" Type="http://schemas.openxmlformats.org/officeDocument/2006/relationships/image" Target="../media/image73.jpeg"/><Relationship Id="rId67" Type="http://schemas.openxmlformats.org/officeDocument/2006/relationships/image" Target="../media/image74.jpeg"/><Relationship Id="rId68" Type="http://schemas.openxmlformats.org/officeDocument/2006/relationships/image" Target="../media/image75.png"/><Relationship Id="rId50" Type="http://schemas.openxmlformats.org/officeDocument/2006/relationships/image" Target="../media/image57.jpeg"/><Relationship Id="rId51" Type="http://schemas.openxmlformats.org/officeDocument/2006/relationships/image" Target="../media/image58.jpeg"/><Relationship Id="rId52" Type="http://schemas.openxmlformats.org/officeDocument/2006/relationships/image" Target="../media/image59.png"/><Relationship Id="rId53" Type="http://schemas.openxmlformats.org/officeDocument/2006/relationships/image" Target="../media/image60.jpeg"/><Relationship Id="rId54" Type="http://schemas.openxmlformats.org/officeDocument/2006/relationships/image" Target="../media/image61.png"/><Relationship Id="rId55" Type="http://schemas.openxmlformats.org/officeDocument/2006/relationships/image" Target="../media/image62.png"/><Relationship Id="rId56" Type="http://schemas.openxmlformats.org/officeDocument/2006/relationships/image" Target="../media/image63.png"/><Relationship Id="rId57" Type="http://schemas.openxmlformats.org/officeDocument/2006/relationships/image" Target="../media/image64.jpeg"/><Relationship Id="rId58" Type="http://schemas.openxmlformats.org/officeDocument/2006/relationships/image" Target="../media/image65.png"/><Relationship Id="rId59" Type="http://schemas.openxmlformats.org/officeDocument/2006/relationships/image" Target="../media/image66.png"/><Relationship Id="rId40" Type="http://schemas.openxmlformats.org/officeDocument/2006/relationships/image" Target="../media/image47.jpeg"/><Relationship Id="rId41" Type="http://schemas.openxmlformats.org/officeDocument/2006/relationships/image" Target="../media/image48.jpeg"/><Relationship Id="rId42" Type="http://schemas.openxmlformats.org/officeDocument/2006/relationships/image" Target="../media/image49.jpeg"/><Relationship Id="rId43" Type="http://schemas.openxmlformats.org/officeDocument/2006/relationships/image" Target="../media/image50.jpeg"/><Relationship Id="rId44" Type="http://schemas.openxmlformats.org/officeDocument/2006/relationships/image" Target="../media/image51.jpeg"/><Relationship Id="rId45" Type="http://schemas.openxmlformats.org/officeDocument/2006/relationships/image" Target="../media/image52.jpeg"/><Relationship Id="rId46" Type="http://schemas.openxmlformats.org/officeDocument/2006/relationships/image" Target="../media/image53.jpeg"/><Relationship Id="rId47" Type="http://schemas.openxmlformats.org/officeDocument/2006/relationships/image" Target="../media/image54.png"/><Relationship Id="rId48" Type="http://schemas.openxmlformats.org/officeDocument/2006/relationships/image" Target="../media/image55.jpeg"/><Relationship Id="rId49" Type="http://schemas.openxmlformats.org/officeDocument/2006/relationships/image" Target="../media/image56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7" Type="http://schemas.openxmlformats.org/officeDocument/2006/relationships/image" Target="../media/image14.jpeg"/><Relationship Id="rId8" Type="http://schemas.openxmlformats.org/officeDocument/2006/relationships/image" Target="../media/image15.jpeg"/><Relationship Id="rId9" Type="http://schemas.openxmlformats.org/officeDocument/2006/relationships/image" Target="../media/image16.jpeg"/><Relationship Id="rId30" Type="http://schemas.openxmlformats.org/officeDocument/2006/relationships/image" Target="../media/image37.png"/><Relationship Id="rId31" Type="http://schemas.openxmlformats.org/officeDocument/2006/relationships/image" Target="../media/image38.png"/><Relationship Id="rId32" Type="http://schemas.openxmlformats.org/officeDocument/2006/relationships/image" Target="../media/image39.jpeg"/><Relationship Id="rId33" Type="http://schemas.openxmlformats.org/officeDocument/2006/relationships/image" Target="../media/image40.jpeg"/><Relationship Id="rId34" Type="http://schemas.openxmlformats.org/officeDocument/2006/relationships/image" Target="../media/image41.png"/><Relationship Id="rId35" Type="http://schemas.openxmlformats.org/officeDocument/2006/relationships/image" Target="../media/image42.png"/><Relationship Id="rId36" Type="http://schemas.openxmlformats.org/officeDocument/2006/relationships/image" Target="../media/image43.png"/><Relationship Id="rId37" Type="http://schemas.openxmlformats.org/officeDocument/2006/relationships/image" Target="../media/image44.png"/><Relationship Id="rId38" Type="http://schemas.openxmlformats.org/officeDocument/2006/relationships/image" Target="../media/image45.jpeg"/><Relationship Id="rId39" Type="http://schemas.openxmlformats.org/officeDocument/2006/relationships/image" Target="../media/image46.jpeg"/><Relationship Id="rId20" Type="http://schemas.openxmlformats.org/officeDocument/2006/relationships/image" Target="../media/image27.jpeg"/><Relationship Id="rId21" Type="http://schemas.openxmlformats.org/officeDocument/2006/relationships/image" Target="../media/image28.png"/><Relationship Id="rId22" Type="http://schemas.openxmlformats.org/officeDocument/2006/relationships/image" Target="../media/image29.png"/><Relationship Id="rId23" Type="http://schemas.openxmlformats.org/officeDocument/2006/relationships/image" Target="../media/image30.jpeg"/><Relationship Id="rId24" Type="http://schemas.openxmlformats.org/officeDocument/2006/relationships/image" Target="../media/image31.jpeg"/><Relationship Id="rId25" Type="http://schemas.openxmlformats.org/officeDocument/2006/relationships/image" Target="../media/image32.jpeg"/><Relationship Id="rId26" Type="http://schemas.openxmlformats.org/officeDocument/2006/relationships/image" Target="../media/image33.jpeg"/><Relationship Id="rId27" Type="http://schemas.openxmlformats.org/officeDocument/2006/relationships/image" Target="../media/image34.jpeg"/><Relationship Id="rId28" Type="http://schemas.openxmlformats.org/officeDocument/2006/relationships/image" Target="../media/image35.jpeg"/><Relationship Id="rId29" Type="http://schemas.openxmlformats.org/officeDocument/2006/relationships/image" Target="../media/image36.jpeg"/><Relationship Id="rId60" Type="http://schemas.openxmlformats.org/officeDocument/2006/relationships/image" Target="../media/image67.jpeg"/><Relationship Id="rId61" Type="http://schemas.openxmlformats.org/officeDocument/2006/relationships/image" Target="../media/image68.jpeg"/><Relationship Id="rId62" Type="http://schemas.openxmlformats.org/officeDocument/2006/relationships/image" Target="../media/image69.png"/><Relationship Id="rId10" Type="http://schemas.openxmlformats.org/officeDocument/2006/relationships/image" Target="../media/image17.jpeg"/><Relationship Id="rId11" Type="http://schemas.openxmlformats.org/officeDocument/2006/relationships/image" Target="../media/image18.jpeg"/><Relationship Id="rId12" Type="http://schemas.openxmlformats.org/officeDocument/2006/relationships/image" Target="../media/image19.png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gif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gif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Relationship Id="rId2" Type="http://schemas.openxmlformats.org/officeDocument/2006/relationships/image" Target="../media/image79.png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Relationship Id="rId2" Type="http://schemas.openxmlformats.org/officeDocument/2006/relationships/image" Target="../media/image80.png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Relationship Id="rId2" Type="http://schemas.openxmlformats.org/officeDocument/2006/relationships/image" Target="../media/image81.png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Relationship Id="rId2" Type="http://schemas.openxmlformats.org/officeDocument/2006/relationships/image" Target="../media/image82.png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Relationship Id="rId2" Type="http://schemas.openxmlformats.org/officeDocument/2006/relationships/image" Target="../media/image83.png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Relationship Id="rId2" Type="http://schemas.openxmlformats.org/officeDocument/2006/relationships/image" Target="../media/image84.png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www.avivamcg.com/" TargetMode="External"/><Relationship Id="rId3" Type="http://schemas.openxmlformats.org/officeDocument/2006/relationships/image" Target="../media/image1.wmf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gi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gi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6.jpe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gif"/></Relationships>
</file>

<file path=ppt/slideLayouts/_rels/slideLayout4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4" Type="http://schemas.openxmlformats.org/officeDocument/2006/relationships/image" Target="../media/image21.jpeg"/><Relationship Id="rId15" Type="http://schemas.openxmlformats.org/officeDocument/2006/relationships/image" Target="../media/image22.jpeg"/><Relationship Id="rId16" Type="http://schemas.openxmlformats.org/officeDocument/2006/relationships/image" Target="../media/image23.jpeg"/><Relationship Id="rId17" Type="http://schemas.openxmlformats.org/officeDocument/2006/relationships/image" Target="../media/image24.png"/><Relationship Id="rId18" Type="http://schemas.openxmlformats.org/officeDocument/2006/relationships/image" Target="../media/image25.jpeg"/><Relationship Id="rId19" Type="http://schemas.openxmlformats.org/officeDocument/2006/relationships/image" Target="../media/image26.jpeg"/><Relationship Id="rId63" Type="http://schemas.openxmlformats.org/officeDocument/2006/relationships/image" Target="../media/image70.png"/><Relationship Id="rId64" Type="http://schemas.openxmlformats.org/officeDocument/2006/relationships/image" Target="../media/image71.jpeg"/><Relationship Id="rId65" Type="http://schemas.openxmlformats.org/officeDocument/2006/relationships/image" Target="../media/image72.jpeg"/><Relationship Id="rId66" Type="http://schemas.openxmlformats.org/officeDocument/2006/relationships/image" Target="../media/image73.jpeg"/><Relationship Id="rId67" Type="http://schemas.openxmlformats.org/officeDocument/2006/relationships/image" Target="../media/image74.jpeg"/><Relationship Id="rId68" Type="http://schemas.openxmlformats.org/officeDocument/2006/relationships/image" Target="../media/image75.png"/><Relationship Id="rId50" Type="http://schemas.openxmlformats.org/officeDocument/2006/relationships/image" Target="../media/image57.jpeg"/><Relationship Id="rId51" Type="http://schemas.openxmlformats.org/officeDocument/2006/relationships/image" Target="../media/image58.jpeg"/><Relationship Id="rId52" Type="http://schemas.openxmlformats.org/officeDocument/2006/relationships/image" Target="../media/image59.png"/><Relationship Id="rId53" Type="http://schemas.openxmlformats.org/officeDocument/2006/relationships/image" Target="../media/image60.jpeg"/><Relationship Id="rId54" Type="http://schemas.openxmlformats.org/officeDocument/2006/relationships/image" Target="../media/image61.png"/><Relationship Id="rId55" Type="http://schemas.openxmlformats.org/officeDocument/2006/relationships/image" Target="../media/image62.png"/><Relationship Id="rId56" Type="http://schemas.openxmlformats.org/officeDocument/2006/relationships/image" Target="../media/image63.png"/><Relationship Id="rId57" Type="http://schemas.openxmlformats.org/officeDocument/2006/relationships/image" Target="../media/image64.jpeg"/><Relationship Id="rId58" Type="http://schemas.openxmlformats.org/officeDocument/2006/relationships/image" Target="../media/image65.png"/><Relationship Id="rId59" Type="http://schemas.openxmlformats.org/officeDocument/2006/relationships/image" Target="../media/image66.png"/><Relationship Id="rId40" Type="http://schemas.openxmlformats.org/officeDocument/2006/relationships/image" Target="../media/image47.jpeg"/><Relationship Id="rId41" Type="http://schemas.openxmlformats.org/officeDocument/2006/relationships/image" Target="../media/image48.jpeg"/><Relationship Id="rId42" Type="http://schemas.openxmlformats.org/officeDocument/2006/relationships/image" Target="../media/image49.jpeg"/><Relationship Id="rId43" Type="http://schemas.openxmlformats.org/officeDocument/2006/relationships/image" Target="../media/image50.jpeg"/><Relationship Id="rId44" Type="http://schemas.openxmlformats.org/officeDocument/2006/relationships/image" Target="../media/image51.jpeg"/><Relationship Id="rId45" Type="http://schemas.openxmlformats.org/officeDocument/2006/relationships/image" Target="../media/image52.jpeg"/><Relationship Id="rId46" Type="http://schemas.openxmlformats.org/officeDocument/2006/relationships/image" Target="../media/image53.jpeg"/><Relationship Id="rId47" Type="http://schemas.openxmlformats.org/officeDocument/2006/relationships/image" Target="../media/image54.png"/><Relationship Id="rId48" Type="http://schemas.openxmlformats.org/officeDocument/2006/relationships/image" Target="../media/image55.jpeg"/><Relationship Id="rId49" Type="http://schemas.openxmlformats.org/officeDocument/2006/relationships/image" Target="../media/image56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7" Type="http://schemas.openxmlformats.org/officeDocument/2006/relationships/image" Target="../media/image14.jpeg"/><Relationship Id="rId8" Type="http://schemas.openxmlformats.org/officeDocument/2006/relationships/image" Target="../media/image15.jpeg"/><Relationship Id="rId9" Type="http://schemas.openxmlformats.org/officeDocument/2006/relationships/image" Target="../media/image16.jpeg"/><Relationship Id="rId30" Type="http://schemas.openxmlformats.org/officeDocument/2006/relationships/image" Target="../media/image37.png"/><Relationship Id="rId31" Type="http://schemas.openxmlformats.org/officeDocument/2006/relationships/image" Target="../media/image38.png"/><Relationship Id="rId32" Type="http://schemas.openxmlformats.org/officeDocument/2006/relationships/image" Target="../media/image39.jpeg"/><Relationship Id="rId33" Type="http://schemas.openxmlformats.org/officeDocument/2006/relationships/image" Target="../media/image40.jpeg"/><Relationship Id="rId34" Type="http://schemas.openxmlformats.org/officeDocument/2006/relationships/image" Target="../media/image41.png"/><Relationship Id="rId35" Type="http://schemas.openxmlformats.org/officeDocument/2006/relationships/image" Target="../media/image42.png"/><Relationship Id="rId36" Type="http://schemas.openxmlformats.org/officeDocument/2006/relationships/image" Target="../media/image43.png"/><Relationship Id="rId37" Type="http://schemas.openxmlformats.org/officeDocument/2006/relationships/image" Target="../media/image44.png"/><Relationship Id="rId38" Type="http://schemas.openxmlformats.org/officeDocument/2006/relationships/image" Target="../media/image45.jpeg"/><Relationship Id="rId39" Type="http://schemas.openxmlformats.org/officeDocument/2006/relationships/image" Target="../media/image46.jpeg"/><Relationship Id="rId20" Type="http://schemas.openxmlformats.org/officeDocument/2006/relationships/image" Target="../media/image27.jpeg"/><Relationship Id="rId21" Type="http://schemas.openxmlformats.org/officeDocument/2006/relationships/image" Target="../media/image28.png"/><Relationship Id="rId22" Type="http://schemas.openxmlformats.org/officeDocument/2006/relationships/image" Target="../media/image29.png"/><Relationship Id="rId23" Type="http://schemas.openxmlformats.org/officeDocument/2006/relationships/image" Target="../media/image30.jpeg"/><Relationship Id="rId24" Type="http://schemas.openxmlformats.org/officeDocument/2006/relationships/image" Target="../media/image31.jpeg"/><Relationship Id="rId25" Type="http://schemas.openxmlformats.org/officeDocument/2006/relationships/image" Target="../media/image32.jpeg"/><Relationship Id="rId26" Type="http://schemas.openxmlformats.org/officeDocument/2006/relationships/image" Target="../media/image33.jpeg"/><Relationship Id="rId27" Type="http://schemas.openxmlformats.org/officeDocument/2006/relationships/image" Target="../media/image34.jpeg"/><Relationship Id="rId28" Type="http://schemas.openxmlformats.org/officeDocument/2006/relationships/image" Target="../media/image35.jpeg"/><Relationship Id="rId29" Type="http://schemas.openxmlformats.org/officeDocument/2006/relationships/image" Target="../media/image36.jpeg"/><Relationship Id="rId60" Type="http://schemas.openxmlformats.org/officeDocument/2006/relationships/image" Target="../media/image67.jpeg"/><Relationship Id="rId61" Type="http://schemas.openxmlformats.org/officeDocument/2006/relationships/image" Target="../media/image68.jpeg"/><Relationship Id="rId62" Type="http://schemas.openxmlformats.org/officeDocument/2006/relationships/image" Target="../media/image69.png"/><Relationship Id="rId10" Type="http://schemas.openxmlformats.org/officeDocument/2006/relationships/image" Target="../media/image17.jpeg"/><Relationship Id="rId11" Type="http://schemas.openxmlformats.org/officeDocument/2006/relationships/image" Target="../media/image18.jpeg"/><Relationship Id="rId12" Type="http://schemas.openxmlformats.org/officeDocument/2006/relationships/image" Target="../media/image19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gif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7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www.avivamcg.com/" TargetMode="External"/><Relationship Id="rId3" Type="http://schemas.openxmlformats.org/officeDocument/2006/relationships/image" Target="../media/image1.w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gif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9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0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1.pn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2.png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3.png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4.pn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gif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aviv_covert_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" y="11"/>
            <a:ext cx="9157189" cy="705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6967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+ brown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3" y="1772825"/>
            <a:ext cx="8102936" cy="4370809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78098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36997710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85940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20626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2325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99886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93099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34839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91929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27502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9823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537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+ blue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3" y="1772825"/>
            <a:ext cx="8102936" cy="4370809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78098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57310A"/>
                </a:solidFill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76061093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61731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4115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88650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47579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53093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8587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94840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8680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75501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747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כותרת וטבל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9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 noProof="0"/>
              <a:t>לחץ על הסמל כדי להוסיף טבלה</a:t>
            </a:r>
          </a:p>
        </p:txBody>
      </p:sp>
    </p:spTree>
    <p:extLst>
      <p:ext uri="{BB962C8B-B14F-4D97-AF65-F5344CB8AC3E}">
        <p14:creationId xmlns:p14="http://schemas.microsoft.com/office/powerpoint/2010/main" val="317719310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47735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36258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76069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8564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37490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27659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39807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95823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46628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036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 not tou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>
              <a:buNone/>
              <a:defRPr/>
            </a:lvl2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271180656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115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58708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0443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6205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03611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65691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7975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68100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88993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519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90601" y="288925"/>
            <a:ext cx="8154987" cy="254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55613" y="1065281"/>
            <a:ext cx="8107363" cy="4505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</p:spTree>
    <p:extLst>
      <p:ext uri="{BB962C8B-B14F-4D97-AF65-F5344CB8AC3E}">
        <p14:creationId xmlns:p14="http://schemas.microsoft.com/office/powerpoint/2010/main" val="136461908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66434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00223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32970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9620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71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52443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22385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95849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81068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275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aviv_covert_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6456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logo whi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3" y="5508680"/>
            <a:ext cx="2255839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220075" y="2636953"/>
            <a:ext cx="3239716" cy="1512887"/>
          </a:xfrm>
          <a:prstGeom prst="rect">
            <a:avLst/>
          </a:prstGeom>
        </p:spPr>
        <p:txBody>
          <a:bodyPr/>
          <a:lstStyle>
            <a:lvl1pPr>
              <a:buNone/>
              <a:defRPr sz="40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3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3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3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3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</p:txBody>
      </p:sp>
    </p:spTree>
    <p:extLst>
      <p:ext uri="{BB962C8B-B14F-4D97-AF65-F5344CB8AC3E}">
        <p14:creationId xmlns:p14="http://schemas.microsoft.com/office/powerpoint/2010/main" val="150449439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66450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58133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67840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87341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314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8829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47215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87935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07523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573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ontent Placeholder 2"/>
          <p:cNvSpPr>
            <a:spLocks noGrp="1"/>
          </p:cNvSpPr>
          <p:nvPr>
            <p:ph idx="1"/>
          </p:nvPr>
        </p:nvSpPr>
        <p:spPr>
          <a:xfrm>
            <a:off x="971607" y="1916836"/>
            <a:ext cx="6995120" cy="384704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800" baseline="0"/>
            </a:lvl1pPr>
            <a:lvl2pPr>
              <a:buFontTx/>
              <a:buBlip>
                <a:blip r:embed="rId2"/>
              </a:buBlip>
              <a:defRPr sz="1600" baseline="0"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</p:txBody>
      </p:sp>
      <p:sp>
        <p:nvSpPr>
          <p:cNvPr id="46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0585481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52599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2069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57060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62897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02132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84308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6890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26718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9180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766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15171" y="1412929"/>
            <a:ext cx="2249334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>
              <a:defRPr/>
            </a:pPr>
            <a:r>
              <a:rPr lang="he-IL" sz="3200">
                <a:solidFill>
                  <a:srgbClr val="FFC000"/>
                </a:solidFill>
                <a:latin typeface="Calibri"/>
              </a:rPr>
              <a:t>כותרת משנה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7" y="2276981"/>
            <a:ext cx="6995120" cy="384704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800" baseline="0"/>
            </a:lvl1pPr>
            <a:lvl2pPr>
              <a:buFontTx/>
              <a:buBlip>
                <a:blip r:embed="rId2"/>
              </a:buBlip>
              <a:defRPr sz="1600" baseline="0"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</p:txBody>
      </p:sp>
      <p:sp>
        <p:nvSpPr>
          <p:cNvPr id="8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91640634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67174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4305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0315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62123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48927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3746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65069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63291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18925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תמונה 6" descr="99C3E5E4-3E59-4A38-B497-BA44B356CE6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416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2123785" y="1916223"/>
            <a:ext cx="5450235" cy="1296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 noProof="0"/>
              <a:t>לחץ על הסמל כדי להוסיף טבלה</a:t>
            </a:r>
          </a:p>
        </p:txBody>
      </p:sp>
    </p:spTree>
    <p:extLst>
      <p:ext uri="{BB962C8B-B14F-4D97-AF65-F5344CB8AC3E}">
        <p14:creationId xmlns:p14="http://schemas.microsoft.com/office/powerpoint/2010/main" val="370685850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74845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52765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94767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87087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>
            <a:lvl1pPr algn="r">
              <a:defRPr lang="he-IL" sz="3600" kern="1200" dirty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defRPr>
            </a:lvl1pPr>
          </a:lstStyle>
          <a:p>
            <a:r>
              <a:rPr lang="en-US" dirty="0"/>
              <a:t>Click to edit Master title style</a:t>
            </a:r>
            <a:endParaRPr lang="he-I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מחבר ישר 6"/>
          <p:cNvCxnSpPr/>
          <p:nvPr userDrawn="1"/>
        </p:nvCxnSpPr>
        <p:spPr>
          <a:xfrm flipH="1">
            <a:off x="549896" y="908720"/>
            <a:ext cx="813690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תמונה 7" descr="99C3E5E4-3E59-4A38-B497-BA44B356CE6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2071173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75091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67470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89675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74484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5478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>
            <a:lvl1pPr>
              <a:defRPr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7775848" y="1268867"/>
            <a:ext cx="1368152" cy="1944687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6588185" y="1268519"/>
            <a:ext cx="1871663" cy="194468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</p:spTree>
    <p:extLst>
      <p:ext uri="{BB962C8B-B14F-4D97-AF65-F5344CB8AC3E}">
        <p14:creationId xmlns:p14="http://schemas.microsoft.com/office/powerpoint/2010/main" val="256682590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926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13982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45565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264542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8555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61904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09020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17081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83969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925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57310A"/>
                </a:solidFill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1565212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coca-cola-logo-900602F8B1-seek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2144768"/>
            <a:ext cx="827088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7975603" y="1489130"/>
            <a:ext cx="1123951" cy="3095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פיננסים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368925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5364163" y="1524055"/>
            <a:ext cx="1231900" cy="2635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ממשלתי ציבורי</a:t>
            </a: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3203579" y="1489130"/>
            <a:ext cx="1193800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תעשייה</a:t>
            </a:r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2124075" y="1489130"/>
            <a:ext cx="1195388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הייטק</a:t>
            </a:r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-107951" y="1489130"/>
            <a:ext cx="1100139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ארגוני שרות</a:t>
            </a: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1042993" y="1489130"/>
            <a:ext cx="1106487" cy="3397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קמעונאות</a:t>
            </a: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42846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3282951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2128839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10207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pic>
        <p:nvPicPr>
          <p:cNvPr id="15" name="Picture 15" descr="158465-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516" y="2184402"/>
            <a:ext cx="466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hot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15" y="2635251"/>
            <a:ext cx="736600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 descr="mirs_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360" y="3121080"/>
            <a:ext cx="5556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8" descr="orange_b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94" y="3697288"/>
            <a:ext cx="387351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9" descr="better plac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76" y="4089454"/>
            <a:ext cx="6445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0" descr="eg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6545" y="4562530"/>
            <a:ext cx="395287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1" descr="Paz_logo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6053" y="5191126"/>
            <a:ext cx="6254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2" descr="555859-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365" y="5681718"/>
            <a:ext cx="425451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3" descr="136894-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66809" y="2138418"/>
            <a:ext cx="10064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62051" y="2813105"/>
            <a:ext cx="787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23957" y="3668716"/>
            <a:ext cx="906463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6" descr="superphar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60449" y="4505380"/>
            <a:ext cx="1035051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7" descr="205280-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20803" y="5265791"/>
            <a:ext cx="488951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8" descr="logos_AMDOCS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32032" y="2097139"/>
            <a:ext cx="9747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9" descr="LOGIC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222503" y="2476500"/>
            <a:ext cx="946151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0" descr="primesense_logo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236796" y="2989264"/>
            <a:ext cx="90963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1" descr="lumenis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228851" y="3451227"/>
            <a:ext cx="914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2" descr="285929-hp-logo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295531" y="3838583"/>
            <a:ext cx="787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3" descr="orbotech_logo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227268" y="4678418"/>
            <a:ext cx="911225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4" descr="Philips_logo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286003" y="5168954"/>
            <a:ext cx="844551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5" descr="26837eci_logo"/>
          <p:cNvPicPr>
            <a:picLocks noChangeAspect="1" noChangeArrowheads="1"/>
          </p:cNvPicPr>
          <p:nvPr/>
        </p:nvPicPr>
        <p:blipFill>
          <a:blip r:embed="rId23" cstate="print"/>
          <a:srcRect l="2472" t="1733" r="2472" b="2502"/>
          <a:stretch>
            <a:fillRect/>
          </a:stretch>
        </p:blipFill>
        <p:spPr bwMode="auto">
          <a:xfrm>
            <a:off x="2514630" y="5632505"/>
            <a:ext cx="403225" cy="4349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6" name="Picture 37" descr="nilit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495685" y="2097088"/>
            <a:ext cx="601663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8" descr="multylock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471867" y="2446339"/>
            <a:ext cx="6461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9" descr="600024863logob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527427" y="2801938"/>
            <a:ext cx="534988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40" descr="KETER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500448" y="3009900"/>
            <a:ext cx="592137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1" descr="TZINURUT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624267" y="3379789"/>
            <a:ext cx="3429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2" descr="BT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3452813" y="3800482"/>
            <a:ext cx="685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3" descr="logo_nesher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3508405" y="4125915"/>
            <a:ext cx="576263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44" descr="IAI-logo-09C1ACC64F-seeklogo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594130" y="4608513"/>
            <a:ext cx="40322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5" descr="580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3519489" y="5026027"/>
            <a:ext cx="55245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6" descr="elbit_systems_logo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527433" y="5281668"/>
            <a:ext cx="538163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7" descr="IMI_logo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3622705" y="5634093"/>
            <a:ext cx="3476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Rectangle 22"/>
          <p:cNvSpPr>
            <a:spLocks noChangeArrowheads="1"/>
          </p:cNvSpPr>
          <p:nvPr/>
        </p:nvSpPr>
        <p:spPr bwMode="auto">
          <a:xfrm>
            <a:off x="4284663" y="1489130"/>
            <a:ext cx="1041400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מוצרי צריכה</a:t>
            </a:r>
          </a:p>
        </p:txBody>
      </p:sp>
      <p:pic>
        <p:nvPicPr>
          <p:cNvPr id="48" name="Picture 49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4378326" y="2066978"/>
            <a:ext cx="890588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50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4356107" y="2938517"/>
            <a:ext cx="8778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51" descr="idb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8147055" y="5038726"/>
            <a:ext cx="635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2" descr="TADIRANֹGROUP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4489477" y="3222630"/>
            <a:ext cx="5889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3" descr="עופר השקעות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8175655" y="5510267"/>
            <a:ext cx="576263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54" descr="PazGas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4506942" y="3621088"/>
            <a:ext cx="642937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5" descr="teva_naot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4441825" y="4252915"/>
            <a:ext cx="7366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56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4473584" y="4776788"/>
            <a:ext cx="63817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7" descr="strauss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4505330" y="5143500"/>
            <a:ext cx="615951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58" descr="19_141"/>
          <p:cNvPicPr>
            <a:picLocks noChangeAspect="1" noChangeArrowheads="1"/>
          </p:cNvPicPr>
          <p:nvPr/>
        </p:nvPicPr>
        <p:blipFill>
          <a:blip r:embed="rId44" cstate="print"/>
          <a:srcRect l="18695" t="24083" r="18388" b="23445"/>
          <a:stretch>
            <a:fillRect/>
          </a:stretch>
        </p:blipFill>
        <p:spPr bwMode="auto">
          <a:xfrm>
            <a:off x="4578351" y="5634038"/>
            <a:ext cx="457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22"/>
          <p:cNvSpPr>
            <a:spLocks noChangeArrowheads="1"/>
          </p:cNvSpPr>
          <p:nvPr/>
        </p:nvSpPr>
        <p:spPr bwMode="auto">
          <a:xfrm>
            <a:off x="6697666" y="1489130"/>
            <a:ext cx="1123951" cy="3095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בריאות</a:t>
            </a:r>
          </a:p>
        </p:txBody>
      </p:sp>
      <p:pic>
        <p:nvPicPr>
          <p:cNvPr id="59" name="Picture 60" descr="poalim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970840" y="2024064"/>
            <a:ext cx="985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61" descr="leumi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8024841" y="2641600"/>
            <a:ext cx="87947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2" descr="6575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8097864" y="2967093"/>
            <a:ext cx="73183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63" descr="cal_heb logo"/>
          <p:cNvPicPr>
            <a:picLocks noChangeAspect="1" noChangeArrowheads="1"/>
          </p:cNvPicPr>
          <p:nvPr/>
        </p:nvPicPr>
        <p:blipFill>
          <a:blip r:embed="rId48" cstate="print"/>
          <a:srcRect b="15858"/>
          <a:stretch>
            <a:fillRect/>
          </a:stretch>
        </p:blipFill>
        <p:spPr bwMode="auto">
          <a:xfrm>
            <a:off x="8116916" y="4191001"/>
            <a:ext cx="6953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64" descr="clal holdings_heb logo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7904189" y="3703638"/>
            <a:ext cx="111918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Line 66"/>
          <p:cNvSpPr>
            <a:spLocks noChangeShapeType="1"/>
          </p:cNvSpPr>
          <p:nvPr/>
        </p:nvSpPr>
        <p:spPr bwMode="auto">
          <a:xfrm>
            <a:off x="65960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65" name="Line 67"/>
          <p:cNvSpPr>
            <a:spLocks noChangeShapeType="1"/>
          </p:cNvSpPr>
          <p:nvPr/>
        </p:nvSpPr>
        <p:spPr bwMode="auto">
          <a:xfrm>
            <a:off x="7824788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grpSp>
        <p:nvGrpSpPr>
          <p:cNvPr id="2" name="Group 78"/>
          <p:cNvGrpSpPr>
            <a:grpSpLocks/>
          </p:cNvGrpSpPr>
          <p:nvPr/>
        </p:nvGrpSpPr>
        <p:grpSpPr bwMode="auto">
          <a:xfrm>
            <a:off x="6762752" y="2089150"/>
            <a:ext cx="895351" cy="3919538"/>
            <a:chOff x="4710" y="1270"/>
            <a:chExt cx="564" cy="2469"/>
          </a:xfrm>
        </p:grpSpPr>
        <p:pic>
          <p:nvPicPr>
            <p:cNvPr id="67" name="Picture 68" descr="149909-5"/>
            <p:cNvPicPr>
              <a:picLocks noChangeAspect="1" noChangeArrowheads="1"/>
            </p:cNvPicPr>
            <p:nvPr/>
          </p:nvPicPr>
          <p:blipFill>
            <a:blip r:embed="rId50" cstate="print"/>
            <a:srcRect/>
            <a:stretch>
              <a:fillRect/>
            </a:stretch>
          </p:blipFill>
          <p:spPr bwMode="auto">
            <a:xfrm>
              <a:off x="4710" y="1270"/>
              <a:ext cx="564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69" descr="meuchedet"/>
            <p:cNvPicPr>
              <a:picLocks noChangeAspect="1" noChangeArrowheads="1"/>
            </p:cNvPicPr>
            <p:nvPr/>
          </p:nvPicPr>
          <p:blipFill>
            <a:blip r:embed="rId51" cstate="print"/>
            <a:srcRect/>
            <a:stretch>
              <a:fillRect/>
            </a:stretch>
          </p:blipFill>
          <p:spPr bwMode="auto">
            <a:xfrm>
              <a:off x="4745" y="1567"/>
              <a:ext cx="495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70"/>
            <p:cNvPicPr>
              <a:picLocks noChangeAspect="1" noChangeArrowheads="1"/>
            </p:cNvPicPr>
            <p:nvPr/>
          </p:nvPicPr>
          <p:blipFill>
            <a:blip r:embed="rId52" cstate="print"/>
            <a:srcRect/>
            <a:stretch>
              <a:fillRect/>
            </a:stretch>
          </p:blipFill>
          <p:spPr bwMode="auto">
            <a:xfrm>
              <a:off x="4711" y="1758"/>
              <a:ext cx="563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71"/>
            <p:cNvPicPr>
              <a:picLocks noChangeAspect="1" noChangeArrowheads="1"/>
            </p:cNvPicPr>
            <p:nvPr/>
          </p:nvPicPr>
          <p:blipFill>
            <a:blip r:embed="rId53" cstate="print"/>
            <a:srcRect/>
            <a:stretch>
              <a:fillRect/>
            </a:stretch>
          </p:blipFill>
          <p:spPr bwMode="auto">
            <a:xfrm>
              <a:off x="4902" y="1933"/>
              <a:ext cx="180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72"/>
            <p:cNvPicPr>
              <a:picLocks noChangeAspect="1" noChangeArrowheads="1"/>
            </p:cNvPicPr>
            <p:nvPr/>
          </p:nvPicPr>
          <p:blipFill>
            <a:blip r:embed="rId54" cstate="print"/>
            <a:srcRect/>
            <a:stretch>
              <a:fillRect/>
            </a:stretch>
          </p:blipFill>
          <p:spPr bwMode="auto">
            <a:xfrm>
              <a:off x="4872" y="2239"/>
              <a:ext cx="241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73"/>
            <p:cNvPicPr>
              <a:picLocks noChangeAspect="1" noChangeArrowheads="1"/>
            </p:cNvPicPr>
            <p:nvPr/>
          </p:nvPicPr>
          <p:blipFill>
            <a:blip r:embed="rId55" cstate="print"/>
            <a:srcRect/>
            <a:stretch>
              <a:fillRect/>
            </a:stretch>
          </p:blipFill>
          <p:spPr bwMode="auto">
            <a:xfrm>
              <a:off x="4853" y="2516"/>
              <a:ext cx="278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74"/>
            <p:cNvPicPr>
              <a:picLocks noChangeAspect="1" noChangeArrowheads="1"/>
            </p:cNvPicPr>
            <p:nvPr/>
          </p:nvPicPr>
          <p:blipFill>
            <a:blip r:embed="rId56" cstate="print"/>
            <a:srcRect/>
            <a:stretch>
              <a:fillRect/>
            </a:stretch>
          </p:blipFill>
          <p:spPr bwMode="auto">
            <a:xfrm>
              <a:off x="4781" y="2834"/>
              <a:ext cx="422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4" name="Picture 75"/>
            <p:cNvPicPr>
              <a:picLocks noChangeAspect="1" noChangeArrowheads="1"/>
            </p:cNvPicPr>
            <p:nvPr/>
          </p:nvPicPr>
          <p:blipFill>
            <a:blip r:embed="rId57" cstate="print"/>
            <a:srcRect/>
            <a:stretch>
              <a:fillRect/>
            </a:stretch>
          </p:blipFill>
          <p:spPr bwMode="auto">
            <a:xfrm>
              <a:off x="4751" y="3033"/>
              <a:ext cx="482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76"/>
            <p:cNvPicPr>
              <a:picLocks noChangeAspect="1" noChangeArrowheads="1"/>
            </p:cNvPicPr>
            <p:nvPr/>
          </p:nvPicPr>
          <p:blipFill>
            <a:blip r:embed="rId58" cstate="print"/>
            <a:srcRect/>
            <a:stretch>
              <a:fillRect/>
            </a:stretch>
          </p:blipFill>
          <p:spPr bwMode="auto">
            <a:xfrm>
              <a:off x="4798" y="3270"/>
              <a:ext cx="38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" name="Picture 77"/>
            <p:cNvPicPr>
              <a:picLocks noChangeAspect="1" noChangeArrowheads="1"/>
            </p:cNvPicPr>
            <p:nvPr/>
          </p:nvPicPr>
          <p:blipFill>
            <a:blip r:embed="rId59" cstate="print"/>
            <a:srcRect/>
            <a:stretch>
              <a:fillRect/>
            </a:stretch>
          </p:blipFill>
          <p:spPr bwMode="auto">
            <a:xfrm>
              <a:off x="4778" y="3475"/>
              <a:ext cx="429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6" name="Group 91"/>
          <p:cNvGrpSpPr>
            <a:grpSpLocks/>
          </p:cNvGrpSpPr>
          <p:nvPr/>
        </p:nvGrpSpPr>
        <p:grpSpPr bwMode="auto">
          <a:xfrm>
            <a:off x="5562629" y="2122491"/>
            <a:ext cx="879475" cy="4060825"/>
            <a:chOff x="3948" y="1212"/>
            <a:chExt cx="572" cy="2643"/>
          </a:xfrm>
        </p:grpSpPr>
        <p:pic>
          <p:nvPicPr>
            <p:cNvPr id="78" name="Picture 81" descr="mekorot_heb logo"/>
            <p:cNvPicPr>
              <a:picLocks noChangeAspect="1" noChangeArrowheads="1"/>
            </p:cNvPicPr>
            <p:nvPr/>
          </p:nvPicPr>
          <p:blipFill>
            <a:blip r:embed="rId60" cstate="print"/>
            <a:srcRect/>
            <a:stretch>
              <a:fillRect/>
            </a:stretch>
          </p:blipFill>
          <p:spPr bwMode="auto">
            <a:xfrm>
              <a:off x="3968" y="1212"/>
              <a:ext cx="5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Picture 82" descr="600074801logob"/>
            <p:cNvPicPr>
              <a:picLocks noChangeAspect="1" noChangeArrowheads="1"/>
            </p:cNvPicPr>
            <p:nvPr/>
          </p:nvPicPr>
          <p:blipFill>
            <a:blip r:embed="rId61" cstate="print"/>
            <a:srcRect/>
            <a:stretch>
              <a:fillRect/>
            </a:stretch>
          </p:blipFill>
          <p:spPr bwMode="auto">
            <a:xfrm>
              <a:off x="4033" y="1557"/>
              <a:ext cx="403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" name="Picture 83" descr="250px-רשות_המים_לוגו"/>
            <p:cNvPicPr>
              <a:picLocks noChangeAspect="1" noChangeArrowheads="1"/>
            </p:cNvPicPr>
            <p:nvPr/>
          </p:nvPicPr>
          <p:blipFill>
            <a:blip r:embed="rId62" cstate="print"/>
            <a:srcRect/>
            <a:stretch>
              <a:fillRect/>
            </a:stretch>
          </p:blipFill>
          <p:spPr bwMode="auto">
            <a:xfrm>
              <a:off x="3960" y="1754"/>
              <a:ext cx="547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" name="Picture 84" descr="ingl_logo_353"/>
            <p:cNvPicPr>
              <a:picLocks noChangeAspect="1" noChangeArrowheads="1"/>
            </p:cNvPicPr>
            <p:nvPr/>
          </p:nvPicPr>
          <p:blipFill>
            <a:blip r:embed="rId63" cstate="print"/>
            <a:srcRect/>
            <a:stretch>
              <a:fillRect/>
            </a:stretch>
          </p:blipFill>
          <p:spPr bwMode="auto">
            <a:xfrm>
              <a:off x="3948" y="2052"/>
              <a:ext cx="572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" name="Picture 85" descr="logo misrad bitachon"/>
            <p:cNvPicPr>
              <a:picLocks noChangeAspect="1" noChangeArrowheads="1"/>
            </p:cNvPicPr>
            <p:nvPr/>
          </p:nvPicPr>
          <p:blipFill>
            <a:blip r:embed="rId64" cstate="print"/>
            <a:srcRect/>
            <a:stretch>
              <a:fillRect/>
            </a:stretch>
          </p:blipFill>
          <p:spPr bwMode="auto">
            <a:xfrm>
              <a:off x="4065" y="2337"/>
              <a:ext cx="338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" name="Picture 87" descr="BAZAN"/>
            <p:cNvPicPr>
              <a:picLocks noChangeAspect="1" noChangeArrowheads="1"/>
            </p:cNvPicPr>
            <p:nvPr/>
          </p:nvPicPr>
          <p:blipFill>
            <a:blip r:embed="rId65" cstate="print"/>
            <a:srcRect/>
            <a:stretch>
              <a:fillRect/>
            </a:stretch>
          </p:blipFill>
          <p:spPr bwMode="auto">
            <a:xfrm>
              <a:off x="4081" y="2722"/>
              <a:ext cx="306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88" descr="tel_aviv"/>
            <p:cNvPicPr>
              <a:picLocks noChangeAspect="1" noChangeArrowheads="1"/>
            </p:cNvPicPr>
            <p:nvPr/>
          </p:nvPicPr>
          <p:blipFill>
            <a:blip r:embed="rId66" cstate="print"/>
            <a:srcRect/>
            <a:stretch>
              <a:fillRect/>
            </a:stretch>
          </p:blipFill>
          <p:spPr bwMode="auto">
            <a:xfrm>
              <a:off x="3996" y="3035"/>
              <a:ext cx="475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" name="Picture 89" descr="otzzar"/>
            <p:cNvPicPr>
              <a:picLocks noChangeAspect="1" noChangeArrowheads="1"/>
            </p:cNvPicPr>
            <p:nvPr/>
          </p:nvPicPr>
          <p:blipFill>
            <a:blip r:embed="rId67" cstate="print"/>
            <a:srcRect/>
            <a:stretch>
              <a:fillRect/>
            </a:stretch>
          </p:blipFill>
          <p:spPr bwMode="auto">
            <a:xfrm>
              <a:off x="4094" y="3337"/>
              <a:ext cx="281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" name="Picture 90"/>
            <p:cNvPicPr>
              <a:picLocks noChangeAspect="1" noChangeArrowheads="1"/>
            </p:cNvPicPr>
            <p:nvPr/>
          </p:nvPicPr>
          <p:blipFill>
            <a:blip r:embed="rId68" cstate="print"/>
            <a:srcRect/>
            <a:stretch>
              <a:fillRect/>
            </a:stretch>
          </p:blipFill>
          <p:spPr bwMode="auto">
            <a:xfrm>
              <a:off x="4063" y="3597"/>
              <a:ext cx="343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7" name="Freeform 92"/>
          <p:cNvSpPr>
            <a:spLocks/>
          </p:cNvSpPr>
          <p:nvPr/>
        </p:nvSpPr>
        <p:spPr bwMode="auto">
          <a:xfrm rot="16200000">
            <a:off x="397697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88" name="Freeform 93"/>
          <p:cNvSpPr>
            <a:spLocks/>
          </p:cNvSpPr>
          <p:nvPr/>
        </p:nvSpPr>
        <p:spPr bwMode="auto">
          <a:xfrm rot="16200000">
            <a:off x="1531150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89" name="Freeform 94"/>
          <p:cNvSpPr>
            <a:spLocks/>
          </p:cNvSpPr>
          <p:nvPr/>
        </p:nvSpPr>
        <p:spPr bwMode="auto">
          <a:xfrm rot="16200000">
            <a:off x="2667821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0" name="Freeform 95"/>
          <p:cNvSpPr>
            <a:spLocks/>
          </p:cNvSpPr>
          <p:nvPr/>
        </p:nvSpPr>
        <p:spPr bwMode="auto">
          <a:xfrm rot="16200000">
            <a:off x="8427273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1" name="Freeform 96"/>
          <p:cNvSpPr>
            <a:spLocks/>
          </p:cNvSpPr>
          <p:nvPr/>
        </p:nvSpPr>
        <p:spPr bwMode="auto">
          <a:xfrm rot="16200000">
            <a:off x="7177909" y="1789909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2" name="Freeform 97"/>
          <p:cNvSpPr>
            <a:spLocks/>
          </p:cNvSpPr>
          <p:nvPr/>
        </p:nvSpPr>
        <p:spPr bwMode="auto">
          <a:xfrm rot="16200000">
            <a:off x="3739385" y="1789909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3" name="Freeform 98"/>
          <p:cNvSpPr>
            <a:spLocks/>
          </p:cNvSpPr>
          <p:nvPr/>
        </p:nvSpPr>
        <p:spPr bwMode="auto">
          <a:xfrm rot="16200000">
            <a:off x="4749032" y="1789909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4" name="Freeform 99"/>
          <p:cNvSpPr>
            <a:spLocks/>
          </p:cNvSpPr>
          <p:nvPr/>
        </p:nvSpPr>
        <p:spPr bwMode="auto">
          <a:xfrm rot="16200000">
            <a:off x="5947597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8" name="Title Placeholder 11"/>
          <p:cNvSpPr>
            <a:spLocks noGrp="1"/>
          </p:cNvSpPr>
          <p:nvPr>
            <p:ph type="title"/>
          </p:nvPr>
        </p:nvSpPr>
        <p:spPr>
          <a:xfrm>
            <a:off x="0" y="242392"/>
            <a:ext cx="9144000" cy="738336"/>
          </a:xfrm>
          <a:prstGeom prst="rect">
            <a:avLst/>
          </a:prstGeom>
        </p:spPr>
        <p:txBody>
          <a:bodyPr rtlCol="1">
            <a:normAutofit/>
          </a:bodyPr>
          <a:lstStyle>
            <a:lvl1pPr>
              <a:defRPr sz="3600"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39809326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11045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20280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35440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6433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71240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89758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12167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81315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10857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725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17"/>
          <p:cNvSpPr>
            <a:spLocks noChangeShapeType="1"/>
          </p:cNvSpPr>
          <p:nvPr/>
        </p:nvSpPr>
        <p:spPr bwMode="auto">
          <a:xfrm flipV="1">
            <a:off x="0" y="2133600"/>
            <a:ext cx="9144000" cy="1588"/>
          </a:xfrm>
          <a:prstGeom prst="line">
            <a:avLst/>
          </a:prstGeom>
          <a:noFill/>
          <a:ln w="127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 flipV="1">
            <a:off x="6349" y="3192465"/>
            <a:ext cx="9137651" cy="42862"/>
          </a:xfrm>
          <a:prstGeom prst="line">
            <a:avLst/>
          </a:prstGeom>
          <a:noFill/>
          <a:ln w="127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 flipV="1">
            <a:off x="6349" y="4292655"/>
            <a:ext cx="9137651" cy="23813"/>
          </a:xfrm>
          <a:prstGeom prst="line">
            <a:avLst/>
          </a:prstGeom>
          <a:noFill/>
          <a:ln w="127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 flipV="1">
            <a:off x="0" y="5373688"/>
            <a:ext cx="9144000" cy="38100"/>
          </a:xfrm>
          <a:prstGeom prst="line">
            <a:avLst/>
          </a:prstGeom>
          <a:noFill/>
          <a:ln w="127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51232" y="1268528"/>
            <a:ext cx="1152525" cy="7207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51232" y="2276987"/>
            <a:ext cx="1152525" cy="7207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251232" y="3356998"/>
            <a:ext cx="1152525" cy="7207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251232" y="4437227"/>
            <a:ext cx="1152525" cy="7207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251232" y="5445339"/>
            <a:ext cx="1152525" cy="7207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9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>
            <a:lvl1pPr>
              <a:defRPr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1979715" y="1557338"/>
            <a:ext cx="6962676" cy="4463950"/>
          </a:xfrm>
          <a:prstGeom prst="rect">
            <a:avLst/>
          </a:prstGeom>
        </p:spPr>
        <p:txBody>
          <a:bodyPr/>
          <a:lstStyle>
            <a:lvl1pPr marL="342900" marR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 sz="18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71342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08055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10610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63147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749451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15234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76030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68174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68345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466508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5312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ject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42"/>
          <p:cNvSpPr>
            <a:spLocks noChangeArrowheads="1"/>
          </p:cNvSpPr>
          <p:nvPr/>
        </p:nvSpPr>
        <p:spPr bwMode="auto">
          <a:xfrm>
            <a:off x="179395" y="1484313"/>
            <a:ext cx="4556125" cy="456565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5819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1400">
              <a:solidFill>
                <a:srgbClr val="2A0000"/>
              </a:solidFill>
              <a:latin typeface="Calibri"/>
            </a:endParaRPr>
          </a:p>
        </p:txBody>
      </p:sp>
      <p:sp>
        <p:nvSpPr>
          <p:cNvPr id="22" name="Freeform 47"/>
          <p:cNvSpPr>
            <a:spLocks/>
          </p:cNvSpPr>
          <p:nvPr/>
        </p:nvSpPr>
        <p:spPr bwMode="auto">
          <a:xfrm>
            <a:off x="4932363" y="2352728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3" name="Freeform 48"/>
          <p:cNvSpPr>
            <a:spLocks/>
          </p:cNvSpPr>
          <p:nvPr/>
        </p:nvSpPr>
        <p:spPr bwMode="auto">
          <a:xfrm>
            <a:off x="4932363" y="2928940"/>
            <a:ext cx="227012" cy="360362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4" name="Freeform 49"/>
          <p:cNvSpPr>
            <a:spLocks/>
          </p:cNvSpPr>
          <p:nvPr/>
        </p:nvSpPr>
        <p:spPr bwMode="auto">
          <a:xfrm>
            <a:off x="4932363" y="3505207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5" name="Freeform 50"/>
          <p:cNvSpPr>
            <a:spLocks/>
          </p:cNvSpPr>
          <p:nvPr/>
        </p:nvSpPr>
        <p:spPr bwMode="auto">
          <a:xfrm>
            <a:off x="4932363" y="4081465"/>
            <a:ext cx="227012" cy="360362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6" name="Freeform 51"/>
          <p:cNvSpPr>
            <a:spLocks/>
          </p:cNvSpPr>
          <p:nvPr/>
        </p:nvSpPr>
        <p:spPr bwMode="auto">
          <a:xfrm>
            <a:off x="4932363" y="4657778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7" name="Freeform 52"/>
          <p:cNvSpPr>
            <a:spLocks/>
          </p:cNvSpPr>
          <p:nvPr/>
        </p:nvSpPr>
        <p:spPr bwMode="auto">
          <a:xfrm>
            <a:off x="4932363" y="5235629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8" name="AutoShape 42"/>
          <p:cNvSpPr>
            <a:spLocks noChangeArrowheads="1"/>
          </p:cNvSpPr>
          <p:nvPr/>
        </p:nvSpPr>
        <p:spPr bwMode="auto">
          <a:xfrm>
            <a:off x="5459413" y="1484313"/>
            <a:ext cx="3505200" cy="456565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5819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1400">
              <a:solidFill>
                <a:srgbClr val="2A0000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323584" y="2348880"/>
            <a:ext cx="4298131" cy="28797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1pPr>
            <a:lvl2pPr>
              <a:defRPr sz="1600">
                <a:latin typeface="Arial" pitchFamily="34" charset="0"/>
                <a:cs typeface="Arial" pitchFamily="34" charset="0"/>
              </a:defRPr>
            </a:lvl2pPr>
            <a:lvl3pP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7380315" y="177281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5724131" y="177281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7380315" y="2924944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724131" y="2924944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7380315" y="393305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724131" y="393305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7380315" y="4941168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5724131" y="4941168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</p:spTree>
    <p:extLst>
      <p:ext uri="{BB962C8B-B14F-4D97-AF65-F5344CB8AC3E}">
        <p14:creationId xmlns:p14="http://schemas.microsoft.com/office/powerpoint/2010/main" val="1435186794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5764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84410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935484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068842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30036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627183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123110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08534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36098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608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31640" y="1268760"/>
            <a:ext cx="6408712" cy="4806534"/>
          </a:xfrm>
          <a:prstGeom prst="rect">
            <a:avLst/>
          </a:prstGeom>
          <a:ln w="38100">
            <a:solidFill>
              <a:srgbClr val="FAB900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8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60917285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52324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52650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393669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87285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38390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79138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98663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02516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9747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842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988053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432596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71406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12167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70631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133440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336623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454333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233733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6480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3414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o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4"/>
          <p:cNvSpPr/>
          <p:nvPr/>
        </p:nvSpPr>
        <p:spPr>
          <a:xfrm>
            <a:off x="-9513" y="2140002"/>
            <a:ext cx="9153525" cy="4727575"/>
          </a:xfrm>
          <a:custGeom>
            <a:avLst/>
            <a:gdLst>
              <a:gd name="connsiteX0" fmla="*/ 4572000 w 9153144"/>
              <a:gd name="connsiteY0" fmla="*/ 0 h 4727448"/>
              <a:gd name="connsiteX1" fmla="*/ 0 w 9153144"/>
              <a:gd name="connsiteY1" fmla="*/ 4727448 h 4727448"/>
              <a:gd name="connsiteX2" fmla="*/ 2642616 w 9153144"/>
              <a:gd name="connsiteY2" fmla="*/ 4727448 h 4727448"/>
              <a:gd name="connsiteX3" fmla="*/ 4672584 w 9153144"/>
              <a:gd name="connsiteY3" fmla="*/ 2267712 h 4727448"/>
              <a:gd name="connsiteX4" fmla="*/ 7077456 w 9153144"/>
              <a:gd name="connsiteY4" fmla="*/ 4718304 h 4727448"/>
              <a:gd name="connsiteX5" fmla="*/ 9153144 w 9153144"/>
              <a:gd name="connsiteY5" fmla="*/ 4709160 h 4727448"/>
              <a:gd name="connsiteX6" fmla="*/ 4572000 w 9153144"/>
              <a:gd name="connsiteY6" fmla="*/ 0 h 4727448"/>
              <a:gd name="connsiteX0" fmla="*/ 4572000 w 9153144"/>
              <a:gd name="connsiteY0" fmla="*/ 0 h 4727448"/>
              <a:gd name="connsiteX1" fmla="*/ 0 w 9153144"/>
              <a:gd name="connsiteY1" fmla="*/ 4727448 h 4727448"/>
              <a:gd name="connsiteX2" fmla="*/ 2642616 w 9153144"/>
              <a:gd name="connsiteY2" fmla="*/ 4727448 h 4727448"/>
              <a:gd name="connsiteX3" fmla="*/ 4672584 w 9153144"/>
              <a:gd name="connsiteY3" fmla="*/ 2267712 h 4727448"/>
              <a:gd name="connsiteX4" fmla="*/ 6525360 w 9153144"/>
              <a:gd name="connsiteY4" fmla="*/ 4718304 h 4727448"/>
              <a:gd name="connsiteX5" fmla="*/ 9153144 w 9153144"/>
              <a:gd name="connsiteY5" fmla="*/ 4709160 h 4727448"/>
              <a:gd name="connsiteX6" fmla="*/ 4572000 w 9153144"/>
              <a:gd name="connsiteY6" fmla="*/ 0 h 4727448"/>
              <a:gd name="connsiteX0" fmla="*/ 4572000 w 9153144"/>
              <a:gd name="connsiteY0" fmla="*/ 0 h 4727448"/>
              <a:gd name="connsiteX1" fmla="*/ 0 w 9153144"/>
              <a:gd name="connsiteY1" fmla="*/ 4727448 h 4727448"/>
              <a:gd name="connsiteX2" fmla="*/ 2642616 w 9153144"/>
              <a:gd name="connsiteY2" fmla="*/ 4727448 h 4727448"/>
              <a:gd name="connsiteX3" fmla="*/ 4725160 w 9153144"/>
              <a:gd name="connsiteY3" fmla="*/ 2513440 h 4727448"/>
              <a:gd name="connsiteX4" fmla="*/ 6525360 w 9153144"/>
              <a:gd name="connsiteY4" fmla="*/ 4718304 h 4727448"/>
              <a:gd name="connsiteX5" fmla="*/ 9153144 w 9153144"/>
              <a:gd name="connsiteY5" fmla="*/ 4709160 h 4727448"/>
              <a:gd name="connsiteX6" fmla="*/ 4572000 w 9153144"/>
              <a:gd name="connsiteY6" fmla="*/ 0 h 4727448"/>
              <a:gd name="connsiteX0" fmla="*/ 4572000 w 9153144"/>
              <a:gd name="connsiteY0" fmla="*/ 0 h 4727448"/>
              <a:gd name="connsiteX1" fmla="*/ 0 w 9153144"/>
              <a:gd name="connsiteY1" fmla="*/ 4727448 h 4727448"/>
              <a:gd name="connsiteX2" fmla="*/ 2642616 w 9153144"/>
              <a:gd name="connsiteY2" fmla="*/ 4727448 h 4727448"/>
              <a:gd name="connsiteX3" fmla="*/ 4725160 w 9153144"/>
              <a:gd name="connsiteY3" fmla="*/ 2513440 h 4727448"/>
              <a:gd name="connsiteX4" fmla="*/ 6885400 w 9153144"/>
              <a:gd name="connsiteY4" fmla="*/ 4718304 h 4727448"/>
              <a:gd name="connsiteX5" fmla="*/ 9153144 w 9153144"/>
              <a:gd name="connsiteY5" fmla="*/ 4709160 h 4727448"/>
              <a:gd name="connsiteX6" fmla="*/ 4572000 w 9153144"/>
              <a:gd name="connsiteY6" fmla="*/ 0 h 4727448"/>
              <a:gd name="connsiteX0" fmla="*/ 4572000 w 9153144"/>
              <a:gd name="connsiteY0" fmla="*/ 0 h 4727448"/>
              <a:gd name="connsiteX1" fmla="*/ 0 w 9153144"/>
              <a:gd name="connsiteY1" fmla="*/ 4727448 h 4727448"/>
              <a:gd name="connsiteX2" fmla="*/ 2642616 w 9153144"/>
              <a:gd name="connsiteY2" fmla="*/ 4727448 h 4727448"/>
              <a:gd name="connsiteX3" fmla="*/ 4653152 w 9153144"/>
              <a:gd name="connsiteY3" fmla="*/ 2513440 h 4727448"/>
              <a:gd name="connsiteX4" fmla="*/ 6885400 w 9153144"/>
              <a:gd name="connsiteY4" fmla="*/ 4718304 h 4727448"/>
              <a:gd name="connsiteX5" fmla="*/ 9153144 w 9153144"/>
              <a:gd name="connsiteY5" fmla="*/ 4709160 h 4727448"/>
              <a:gd name="connsiteX6" fmla="*/ 4572000 w 9153144"/>
              <a:gd name="connsiteY6" fmla="*/ 0 h 472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44" h="4727448">
                <a:moveTo>
                  <a:pt x="4572000" y="0"/>
                </a:moveTo>
                <a:lnTo>
                  <a:pt x="0" y="4727448"/>
                </a:lnTo>
                <a:lnTo>
                  <a:pt x="2642616" y="4727448"/>
                </a:lnTo>
                <a:lnTo>
                  <a:pt x="4653152" y="2513440"/>
                </a:lnTo>
                <a:lnTo>
                  <a:pt x="6885400" y="4718304"/>
                </a:lnTo>
                <a:lnTo>
                  <a:pt x="9153144" y="4709160"/>
                </a:lnTo>
                <a:lnTo>
                  <a:pt x="4572000" y="0"/>
                </a:lnTo>
                <a:close/>
              </a:path>
            </a:pathLst>
          </a:custGeom>
          <a:solidFill>
            <a:srgbClr val="008FBF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he-IL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772324" y="2565400"/>
            <a:ext cx="3671887" cy="431552"/>
          </a:xfrm>
          <a:prstGeom prst="rect">
            <a:avLst/>
          </a:prstGeom>
          <a:solidFill>
            <a:srgbClr val="008FBF"/>
          </a:solidFill>
        </p:spPr>
        <p:txBody>
          <a:bodyPr/>
          <a:lstStyle>
            <a:lvl1pPr algn="ctr" rtl="0">
              <a:buNone/>
              <a:defRPr sz="1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2772324" y="3165301"/>
            <a:ext cx="3671887" cy="431552"/>
          </a:xfrm>
          <a:prstGeom prst="rect">
            <a:avLst/>
          </a:prstGeom>
          <a:solidFill>
            <a:srgbClr val="008FBF"/>
          </a:solidFill>
        </p:spPr>
        <p:txBody>
          <a:bodyPr/>
          <a:lstStyle>
            <a:lvl1pPr algn="ctr" rtl="0">
              <a:buNone/>
              <a:defRPr sz="1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2772324" y="3765202"/>
            <a:ext cx="3671887" cy="431552"/>
          </a:xfrm>
          <a:prstGeom prst="rect">
            <a:avLst/>
          </a:prstGeom>
          <a:solidFill>
            <a:srgbClr val="008FBF"/>
          </a:solidFill>
        </p:spPr>
        <p:txBody>
          <a:bodyPr/>
          <a:lstStyle>
            <a:lvl1pPr algn="ctr" rtl="0">
              <a:buNone/>
              <a:defRPr sz="1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2772324" y="4365106"/>
            <a:ext cx="3671887" cy="431552"/>
          </a:xfrm>
          <a:prstGeom prst="rect">
            <a:avLst/>
          </a:prstGeom>
          <a:solidFill>
            <a:srgbClr val="008FBF"/>
          </a:solidFill>
        </p:spPr>
        <p:txBody>
          <a:bodyPr/>
          <a:lstStyle>
            <a:lvl1pPr algn="ctr" rtl="0">
              <a:buNone/>
              <a:defRPr sz="1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895881220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270987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9501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169677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360571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955945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14540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4177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1830" y="2800151"/>
            <a:ext cx="7740352" cy="125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82390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5395858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2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0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8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5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3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669891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2267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>
            <a:lvl1pPr>
              <a:defRPr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680115071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60" indent="0">
              <a:buNone/>
              <a:defRPr sz="2000" b="1"/>
            </a:lvl2pPr>
            <a:lvl3pPr marL="913520" indent="0">
              <a:buNone/>
              <a:defRPr sz="1800" b="1"/>
            </a:lvl3pPr>
            <a:lvl4pPr marL="1370281" indent="0">
              <a:buNone/>
              <a:defRPr sz="1600" b="1"/>
            </a:lvl4pPr>
            <a:lvl5pPr marL="1827041" indent="0">
              <a:buNone/>
              <a:defRPr sz="1600" b="1"/>
            </a:lvl5pPr>
            <a:lvl6pPr marL="2283805" indent="0">
              <a:buNone/>
              <a:defRPr sz="1600" b="1"/>
            </a:lvl6pPr>
            <a:lvl7pPr marL="2740568" indent="0">
              <a:buNone/>
              <a:defRPr sz="1600" b="1"/>
            </a:lvl7pPr>
            <a:lvl8pPr marL="3197328" indent="0">
              <a:buNone/>
              <a:defRPr sz="1600" b="1"/>
            </a:lvl8pPr>
            <a:lvl9pPr marL="36540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60" indent="0">
              <a:buNone/>
              <a:defRPr sz="2000" b="1"/>
            </a:lvl2pPr>
            <a:lvl3pPr marL="913520" indent="0">
              <a:buNone/>
              <a:defRPr sz="1800" b="1"/>
            </a:lvl3pPr>
            <a:lvl4pPr marL="1370281" indent="0">
              <a:buNone/>
              <a:defRPr sz="1600" b="1"/>
            </a:lvl4pPr>
            <a:lvl5pPr marL="1827041" indent="0">
              <a:buNone/>
              <a:defRPr sz="1600" b="1"/>
            </a:lvl5pPr>
            <a:lvl6pPr marL="2283805" indent="0">
              <a:buNone/>
              <a:defRPr sz="1600" b="1"/>
            </a:lvl6pPr>
            <a:lvl7pPr marL="2740568" indent="0">
              <a:buNone/>
              <a:defRPr sz="1600" b="1"/>
            </a:lvl7pPr>
            <a:lvl8pPr marL="3197328" indent="0">
              <a:buNone/>
              <a:defRPr sz="1600" b="1"/>
            </a:lvl8pPr>
            <a:lvl9pPr marL="36540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590890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249300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10716" y="2915148"/>
            <a:ext cx="6322591" cy="1027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755579" y="4149087"/>
            <a:ext cx="7632848" cy="1759375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913520">
              <a:lnSpc>
                <a:spcPts val="2600"/>
              </a:lnSpc>
              <a:defRPr/>
            </a:pPr>
            <a:r>
              <a:rPr lang="he-IL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טלפון: 03-9024004 | פקס: -03-9024224</a:t>
            </a:r>
            <a: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Email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: </a:t>
            </a: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avivamcg@avivamcg.com </a:t>
            </a:r>
            <a:br>
              <a:rPr lang="en-US" sz="2400">
                <a:solidFill>
                  <a:prstClr val="white"/>
                </a:solidFill>
                <a:latin typeface="MetaOT-Medi" pitchFamily="34" charset="0"/>
              </a:rPr>
            </a:br>
            <a:r>
              <a:rPr lang="he-IL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רחוב העבודה 27, ראש העין, 48017</a:t>
            </a:r>
            <a: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www.avivamcg.com</a:t>
            </a:r>
            <a:endParaRPr lang="he-IL" sz="2400">
              <a:solidFill>
                <a:prstClr val="white"/>
              </a:solidFill>
              <a:latin typeface="MetaOT-Medi" pitchFamily="34" charset="0"/>
            </a:endParaRPr>
          </a:p>
          <a:p>
            <a:pPr algn="ctr" defTabSz="913520">
              <a:lnSpc>
                <a:spcPts val="2600"/>
              </a:lnSpc>
              <a:defRPr/>
            </a:pPr>
            <a:endParaRPr lang="he-IL" sz="2800">
              <a:solidFill>
                <a:prstClr val="white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42393702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1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60" indent="0">
              <a:buNone/>
              <a:defRPr sz="1200"/>
            </a:lvl2pPr>
            <a:lvl3pPr marL="913520" indent="0">
              <a:buNone/>
              <a:defRPr sz="1000"/>
            </a:lvl3pPr>
            <a:lvl4pPr marL="1370281" indent="0">
              <a:buNone/>
              <a:defRPr sz="900"/>
            </a:lvl4pPr>
            <a:lvl5pPr marL="1827041" indent="0">
              <a:buNone/>
              <a:defRPr sz="900"/>
            </a:lvl5pPr>
            <a:lvl6pPr marL="2283805" indent="0">
              <a:buNone/>
              <a:defRPr sz="900"/>
            </a:lvl6pPr>
            <a:lvl7pPr marL="2740568" indent="0">
              <a:buNone/>
              <a:defRPr sz="900"/>
            </a:lvl7pPr>
            <a:lvl8pPr marL="3197328" indent="0">
              <a:buNone/>
              <a:defRPr sz="900"/>
            </a:lvl8pPr>
            <a:lvl9pPr marL="36540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6260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83568" y="1734687"/>
            <a:ext cx="7303344" cy="1118174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defTabSz="1071836">
              <a:lnSpc>
                <a:spcPts val="7992"/>
              </a:lnSpc>
            </a:pPr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מבנה ארגוני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13" y="2924944"/>
            <a:ext cx="3918795" cy="319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95404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373120" y="1913940"/>
            <a:ext cx="6397776" cy="1785023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1071836"/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לקוחות</a:t>
            </a:r>
          </a:p>
        </p:txBody>
      </p:sp>
      <p:pic>
        <p:nvPicPr>
          <p:cNvPr id="6" name="Picture 2" descr="H:\חטיבות\תכנון מערכים ושירות\מצגת חטיבת פרוגראמות וארגוני שירות\תמונות מצגת\מבנה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71366" y="3878768"/>
            <a:ext cx="6401269" cy="22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457574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663922" y="1838218"/>
            <a:ext cx="6397776" cy="2144096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defTabSz="1071836" rtl="0">
              <a:lnSpc>
                <a:spcPts val="7992"/>
              </a:lnSpc>
            </a:pPr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ההצלחות שלנו</a:t>
            </a:r>
          </a:p>
        </p:txBody>
      </p:sp>
      <p:pic>
        <p:nvPicPr>
          <p:cNvPr id="6" name="Picture 2" descr="H:\לוגו ואייקונים\אייקונים מותג\לבן השגת היעדים העסקיים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6755">
            <a:off x="1268188" y="3364255"/>
            <a:ext cx="3318674" cy="224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114769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55579" y="4164301"/>
            <a:ext cx="7632848" cy="1272062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913520">
              <a:lnSpc>
                <a:spcPts val="2300"/>
              </a:lnSpc>
              <a:defRPr/>
            </a:pP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טלפון: 03-9024004 | פקס: 03-9024224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Email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: </a:t>
            </a: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avivamcg@avivamcg.com </a:t>
            </a:r>
            <a:br>
              <a:rPr lang="en-US" sz="2400">
                <a:solidFill>
                  <a:prstClr val="white"/>
                </a:solidFill>
                <a:latin typeface="MetaOT-Medi" pitchFamily="34" charset="0"/>
              </a:rPr>
            </a:b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רחוב העבודה 27, ראש העין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,</a:t>
            </a: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 48017</a:t>
            </a:r>
            <a:endParaRPr lang="en-US" sz="2400">
              <a:solidFill>
                <a:prstClr val="white"/>
              </a:solidFill>
              <a:latin typeface="MeodedPashut_OE Regular" pitchFamily="50" charset="-79"/>
              <a:cs typeface="MeodedPashut_OE Regular" pitchFamily="50" charset="-79"/>
            </a:endParaRPr>
          </a:p>
          <a:p>
            <a:pPr algn="ctr" defTabSz="913520">
              <a:lnSpc>
                <a:spcPts val="2300"/>
              </a:lnSpc>
              <a:defRPr/>
            </a:pP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www.avivamcg.com</a:t>
            </a:r>
            <a:endParaRPr lang="he-IL" sz="2400">
              <a:solidFill>
                <a:prstClr val="white"/>
              </a:solidFill>
              <a:latin typeface="MetaOT-Medi" pitchFamily="34" charset="0"/>
            </a:endParaRPr>
          </a:p>
        </p:txBody>
      </p:sp>
      <p:pic>
        <p:nvPicPr>
          <p:cNvPr id="9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84668" y="2927169"/>
            <a:ext cx="6174687" cy="100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15459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8593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017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r>
              <a:rPr lang="en-US">
                <a:solidFill>
                  <a:srgbClr val="57310A"/>
                </a:solidFill>
                <a:latin typeface="MetaOT-Medi" pitchFamily="34" charset="0"/>
                <a:hlinkClick r:id="rId2"/>
              </a:rPr>
              <a:t>www.avivamcg.com</a:t>
            </a:r>
            <a:endParaRPr lang="en-US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r>
              <a:rPr lang="he-IL">
                <a:solidFill>
                  <a:srgbClr val="57310A"/>
                </a:solidFill>
                <a:latin typeface="Calibri"/>
              </a:rPr>
              <a:t>טל’: 03-9024004</a:t>
            </a: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  <a:p>
            <a:pPr algn="ctr">
              <a:defRPr/>
            </a:pPr>
            <a:endParaRPr lang="he-IL">
              <a:solidFill>
                <a:srgbClr val="FFFFFF"/>
              </a:solidFill>
              <a:latin typeface="Calibri"/>
            </a:endParaRPr>
          </a:p>
          <a:p>
            <a:pPr algn="ctr">
              <a:defRPr/>
            </a:pPr>
            <a:endParaRPr lang="en-US">
              <a:solidFill>
                <a:srgbClr val="57310A"/>
              </a:solidFill>
              <a:latin typeface="Calibri"/>
            </a:endParaRPr>
          </a:p>
          <a:p>
            <a:pPr algn="ctr">
              <a:defRPr/>
            </a:pPr>
            <a:r>
              <a:rPr lang="en-US">
                <a:solidFill>
                  <a:srgbClr val="57310A"/>
                </a:solidFill>
                <a:latin typeface="Calibri"/>
              </a:rPr>
              <a:t>avivamcg@avivamcg.com </a:t>
            </a:r>
            <a:r>
              <a:rPr lang="he-IL">
                <a:solidFill>
                  <a:srgbClr val="57310A"/>
                </a:solidFill>
                <a:latin typeface="Calibri"/>
              </a:rPr>
              <a:t/>
            </a:r>
            <a:br>
              <a:rPr lang="he-IL">
                <a:solidFill>
                  <a:srgbClr val="57310A"/>
                </a:solidFill>
                <a:latin typeface="Calibri"/>
              </a:rPr>
            </a:b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>
              <a:solidFill>
                <a:srgbClr val="57310A"/>
              </a:solidFill>
              <a:latin typeface="Calibri"/>
            </a:endParaRPr>
          </a:p>
        </p:txBody>
      </p:sp>
      <p:pic>
        <p:nvPicPr>
          <p:cNvPr id="3" name="Picture 17" descr="logo avi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9" y="1773238"/>
            <a:ext cx="3579812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7267770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776386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973343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98285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432515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2675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531330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787273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62623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315944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7809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6810646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470939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81129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654381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997282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717535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7008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11423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638141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422137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1005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13055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>
          <a:xfrm>
            <a:off x="6553200" y="6356481"/>
            <a:ext cx="2133600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2642B99-3EE3-493C-95B9-65364D558E88}" type="datetimeFigureOut">
              <a:rPr lang="he-IL" smtClean="0"/>
              <a:pPr/>
              <a:t>ג'/חשון/תשע"ח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>
          <a:xfrm>
            <a:off x="3311525" y="6345238"/>
            <a:ext cx="3767139" cy="476250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>
          <a:xfrm>
            <a:off x="457200" y="6356481"/>
            <a:ext cx="2133600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FDCC626A-D4D3-47FE-ACE5-4C1E9D8288C1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55418547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210471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7918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74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57310A"/>
                </a:solidFill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982679" y="1916897"/>
            <a:ext cx="7690933" cy="2139231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9738978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7663"/>
            <a:ext cx="8229600" cy="45259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</p:spTree>
    <p:extLst>
      <p:ext uri="{BB962C8B-B14F-4D97-AF65-F5344CB8AC3E}">
        <p14:creationId xmlns:p14="http://schemas.microsoft.com/office/powerpoint/2010/main" val="7382710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707040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42877349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982682" y="1916864"/>
            <a:ext cx="7690935" cy="2139231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688540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6" y="1617663"/>
            <a:ext cx="404446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41" y="1617663"/>
            <a:ext cx="404446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13913455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85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85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7589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+ blue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5" y="1772825"/>
            <a:ext cx="8102935" cy="4370809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78098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4780353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>
              <a:buNone/>
              <a:defRPr/>
            </a:lvl2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7203" y="1638300"/>
            <a:ext cx="8115300" cy="2324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</p:spTree>
    <p:extLst>
      <p:ext uri="{BB962C8B-B14F-4D97-AF65-F5344CB8AC3E}">
        <p14:creationId xmlns:p14="http://schemas.microsoft.com/office/powerpoint/2010/main" val="26044041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9768517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7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/>
              <a:t>לחץ על הסמל כדי להוסיף תמונה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7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4108012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6" y="1617663"/>
            <a:ext cx="404446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41" y="1617663"/>
            <a:ext cx="404446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37651727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14017340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אביב ניהול - ינואר 20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8" descr="AvivNihul_logo_HEB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5" y="5821363"/>
            <a:ext cx="14652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מציין מיקום טקסט 3"/>
          <p:cNvSpPr>
            <a:spLocks noGrp="1"/>
          </p:cNvSpPr>
          <p:nvPr>
            <p:ph type="body" sz="quarter" idx="10"/>
          </p:nvPr>
        </p:nvSpPr>
        <p:spPr>
          <a:xfrm>
            <a:off x="457203" y="1143001"/>
            <a:ext cx="5405439" cy="4638675"/>
          </a:xfrm>
          <a:prstGeom prst="rect">
            <a:avLst/>
          </a:prstGeom>
        </p:spPr>
        <p:txBody>
          <a:bodyPr/>
          <a:lstStyle>
            <a:lvl1pPr>
              <a:buClr>
                <a:schemeClr val="accent1">
                  <a:lumMod val="50000"/>
                </a:schemeClr>
              </a:buClr>
              <a:buSzPct val="100000"/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he-IL" dirty="0"/>
          </a:p>
        </p:txBody>
      </p:sp>
      <p:sp>
        <p:nvSpPr>
          <p:cNvPr id="6" name="מציין מיקום של תמונה 5"/>
          <p:cNvSpPr>
            <a:spLocks noGrp="1"/>
          </p:cNvSpPr>
          <p:nvPr>
            <p:ph type="pic" sz="quarter" idx="11"/>
          </p:nvPr>
        </p:nvSpPr>
        <p:spPr>
          <a:xfrm>
            <a:off x="6307142" y="1143001"/>
            <a:ext cx="2379663" cy="46386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7" name="כותרת 6"/>
          <p:cNvSpPr>
            <a:spLocks noGrp="1"/>
          </p:cNvSpPr>
          <p:nvPr>
            <p:ph type="title"/>
          </p:nvPr>
        </p:nvSpPr>
        <p:spPr>
          <a:xfrm>
            <a:off x="457200" y="274673"/>
            <a:ext cx="8229600" cy="5456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885718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564" y="288925"/>
            <a:ext cx="8154987" cy="254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782765" y="6343650"/>
            <a:ext cx="1374775" cy="51435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fld id="{B2642B99-3EE3-493C-95B9-65364D558E88}" type="datetimeFigureOut">
              <a:rPr lang="he-IL" smtClean="0"/>
              <a:pPr/>
              <a:t>ג'/חשון/תשע"ח</a:t>
            </a:fld>
            <a:endParaRPr lang="he-I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170489" y="6330950"/>
            <a:ext cx="3767137" cy="476250"/>
          </a:xfrm>
          <a:prstGeom prst="rect">
            <a:avLst/>
          </a:prstGeom>
        </p:spPr>
        <p:txBody>
          <a:bodyPr/>
          <a:lstStyle>
            <a:lvl1pPr algn="r">
              <a:spcBef>
                <a:spcPct val="50000"/>
              </a:spcBef>
              <a:defRPr sz="1200" b="1">
                <a:solidFill>
                  <a:srgbClr val="003366"/>
                </a:solidFill>
              </a:defRPr>
            </a:lvl1pPr>
          </a:lstStyle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102443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679" y="889000"/>
            <a:ext cx="8804031" cy="5219700"/>
          </a:xfrm>
          <a:prstGeom prst="rect">
            <a:avLst/>
          </a:prstGeom>
        </p:spPr>
        <p:txBody>
          <a:bodyPr/>
          <a:lstStyle>
            <a:lvl1pPr marL="266700" indent="-266700">
              <a:defRPr sz="1800"/>
            </a:lvl1pPr>
            <a:lvl2pPr marL="533400" indent="-266700"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900"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1017" y="139701"/>
            <a:ext cx="8733692" cy="596900"/>
          </a:xfrm>
          <a:prstGeom prst="rect">
            <a:avLst/>
          </a:prstGeom>
        </p:spPr>
        <p:txBody>
          <a:bodyPr anchor="ctr"/>
          <a:lstStyle>
            <a:lvl1pPr algn="r" rtl="1">
              <a:defRPr sz="24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19015470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o not tou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buNone/>
              <a:defRPr/>
            </a:lvl2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16798513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23798" y="1412897"/>
            <a:ext cx="2340704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>
              <a:defRPr/>
            </a:pPr>
            <a:r>
              <a:rPr lang="he-IL" sz="3200" b="1">
                <a:solidFill>
                  <a:srgbClr val="FFC000"/>
                </a:solidFill>
                <a:latin typeface="Calibri"/>
              </a:rPr>
              <a:t>כותרת משנה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7" y="2276953"/>
            <a:ext cx="6995120" cy="384704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800" baseline="0"/>
            </a:lvl1pPr>
            <a:lvl2pPr>
              <a:buFontTx/>
              <a:buBlip>
                <a:blip r:embed="rId2"/>
              </a:buBlip>
              <a:defRPr sz="1600" baseline="0"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</p:txBody>
      </p:sp>
      <p:sp>
        <p:nvSpPr>
          <p:cNvPr id="8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9238648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coca-cola-logo-900602F8B1-seek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2144736"/>
            <a:ext cx="827088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7975601" y="1489098"/>
            <a:ext cx="1123951" cy="3095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פיננסים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368925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5364163" y="1524023"/>
            <a:ext cx="1231900" cy="2635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ממשלתי ציבורי</a:t>
            </a: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3203579" y="1489098"/>
            <a:ext cx="1193800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תעשייה</a:t>
            </a:r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2124075" y="1489098"/>
            <a:ext cx="1195388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הייטק</a:t>
            </a:r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-107951" y="1489098"/>
            <a:ext cx="1100139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ארגוני שרות</a:t>
            </a: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1042990" y="1489098"/>
            <a:ext cx="1106487" cy="3397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קמעונאות</a:t>
            </a: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42846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3282951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2128839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10207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pic>
        <p:nvPicPr>
          <p:cNvPr id="15" name="Picture 15" descr="158465-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500" y="2184401"/>
            <a:ext cx="466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hot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15" y="2635251"/>
            <a:ext cx="736600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 descr="mirs_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350" y="3121048"/>
            <a:ext cx="5556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8" descr="orange_b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91" y="3697288"/>
            <a:ext cx="387351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9" descr="better plac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62" y="4089422"/>
            <a:ext cx="6445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0" descr="eg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6542" y="4562498"/>
            <a:ext cx="395287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1" descr="Paz_logo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6051" y="5191126"/>
            <a:ext cx="6254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2" descr="555859-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363" y="5681686"/>
            <a:ext cx="425451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3" descr="136894-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66808" y="2138386"/>
            <a:ext cx="10064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62051" y="2813073"/>
            <a:ext cx="787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23954" y="3668716"/>
            <a:ext cx="906463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6" descr="superphar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60449" y="4505348"/>
            <a:ext cx="1035051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7" descr="205280-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20801" y="5265761"/>
            <a:ext cx="488951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8" descr="logos_AMDOCS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32031" y="2097107"/>
            <a:ext cx="9747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9" descr="LOGIC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222501" y="2476500"/>
            <a:ext cx="946151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0" descr="primesense_logo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236795" y="2989264"/>
            <a:ext cx="90963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1" descr="lumenis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228851" y="3451226"/>
            <a:ext cx="914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2" descr="285929-hp-logo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295531" y="3838581"/>
            <a:ext cx="787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3" descr="orbotech_logo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227265" y="4678386"/>
            <a:ext cx="911225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4" descr="Philips_logo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286001" y="5168923"/>
            <a:ext cx="844551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5" descr="26837eci_logo"/>
          <p:cNvPicPr>
            <a:picLocks noChangeAspect="1" noChangeArrowheads="1"/>
          </p:cNvPicPr>
          <p:nvPr/>
        </p:nvPicPr>
        <p:blipFill>
          <a:blip r:embed="rId23" cstate="print"/>
          <a:srcRect l="2472" t="1733" r="2472" b="2502"/>
          <a:stretch>
            <a:fillRect/>
          </a:stretch>
        </p:blipFill>
        <p:spPr bwMode="auto">
          <a:xfrm>
            <a:off x="2514613" y="5632473"/>
            <a:ext cx="403225" cy="4349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6" name="Picture 37" descr="nilit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495682" y="2097088"/>
            <a:ext cx="601663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8" descr="multylock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471867" y="2446339"/>
            <a:ext cx="6461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9" descr="600024863logob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527426" y="2801938"/>
            <a:ext cx="534988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40" descr="KETER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500445" y="3009900"/>
            <a:ext cx="592137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1" descr="TZINURUT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624265" y="3379789"/>
            <a:ext cx="3429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2" descr="BT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3452813" y="3800482"/>
            <a:ext cx="685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3" descr="logo_nesher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3508387" y="4125914"/>
            <a:ext cx="576263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44" descr="IAI-logo-09C1ACC64F-seeklogo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594113" y="4608513"/>
            <a:ext cx="40322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5" descr="580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3519488" y="5026026"/>
            <a:ext cx="55245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6" descr="elbit_systems_logo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527432" y="5281636"/>
            <a:ext cx="538163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7" descr="IMI_logo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3622687" y="5634061"/>
            <a:ext cx="3476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Rectangle 22"/>
          <p:cNvSpPr>
            <a:spLocks noChangeArrowheads="1"/>
          </p:cNvSpPr>
          <p:nvPr/>
        </p:nvSpPr>
        <p:spPr bwMode="auto">
          <a:xfrm>
            <a:off x="4284663" y="1489098"/>
            <a:ext cx="1041400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מוצרי צריכה</a:t>
            </a:r>
          </a:p>
        </p:txBody>
      </p:sp>
      <p:pic>
        <p:nvPicPr>
          <p:cNvPr id="48" name="Picture 49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4378326" y="2066947"/>
            <a:ext cx="890588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50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4356107" y="2938486"/>
            <a:ext cx="8778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51" descr="idb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8147055" y="5038726"/>
            <a:ext cx="635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2" descr="TADIRANֹGROUP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4489461" y="3222628"/>
            <a:ext cx="5889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3" descr="עופר השקעות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8175638" y="5510236"/>
            <a:ext cx="576263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54" descr="PazGas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4506925" y="3621088"/>
            <a:ext cx="642937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5" descr="teva_naot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4441825" y="4252914"/>
            <a:ext cx="7366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56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4473582" y="4776788"/>
            <a:ext cx="63817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7" descr="strauss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4505327" y="5143500"/>
            <a:ext cx="615951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58" descr="19_141"/>
          <p:cNvPicPr>
            <a:picLocks noChangeAspect="1" noChangeArrowheads="1"/>
          </p:cNvPicPr>
          <p:nvPr/>
        </p:nvPicPr>
        <p:blipFill>
          <a:blip r:embed="rId44" cstate="print"/>
          <a:srcRect l="18695" t="24083" r="18388" b="23445"/>
          <a:stretch>
            <a:fillRect/>
          </a:stretch>
        </p:blipFill>
        <p:spPr bwMode="auto">
          <a:xfrm>
            <a:off x="4578351" y="5634038"/>
            <a:ext cx="457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22"/>
          <p:cNvSpPr>
            <a:spLocks noChangeArrowheads="1"/>
          </p:cNvSpPr>
          <p:nvPr/>
        </p:nvSpPr>
        <p:spPr bwMode="auto">
          <a:xfrm>
            <a:off x="6697663" y="1489098"/>
            <a:ext cx="1123951" cy="3095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בריאות</a:t>
            </a:r>
          </a:p>
        </p:txBody>
      </p:sp>
      <p:pic>
        <p:nvPicPr>
          <p:cNvPr id="59" name="Picture 60" descr="poalim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970839" y="2024064"/>
            <a:ext cx="985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61" descr="leumi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8024825" y="2641600"/>
            <a:ext cx="87947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2" descr="6575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8097850" y="2967061"/>
            <a:ext cx="73183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63" descr="cal_heb logo"/>
          <p:cNvPicPr>
            <a:picLocks noChangeAspect="1" noChangeArrowheads="1"/>
          </p:cNvPicPr>
          <p:nvPr/>
        </p:nvPicPr>
        <p:blipFill>
          <a:blip r:embed="rId48" cstate="print"/>
          <a:srcRect b="15858"/>
          <a:stretch>
            <a:fillRect/>
          </a:stretch>
        </p:blipFill>
        <p:spPr bwMode="auto">
          <a:xfrm>
            <a:off x="8116900" y="4191001"/>
            <a:ext cx="6953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64" descr="clal holdings_heb logo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7904175" y="3703638"/>
            <a:ext cx="111918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Line 66"/>
          <p:cNvSpPr>
            <a:spLocks noChangeShapeType="1"/>
          </p:cNvSpPr>
          <p:nvPr/>
        </p:nvSpPr>
        <p:spPr bwMode="auto">
          <a:xfrm>
            <a:off x="65960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65" name="Line 67"/>
          <p:cNvSpPr>
            <a:spLocks noChangeShapeType="1"/>
          </p:cNvSpPr>
          <p:nvPr/>
        </p:nvSpPr>
        <p:spPr bwMode="auto">
          <a:xfrm>
            <a:off x="7824788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grpSp>
        <p:nvGrpSpPr>
          <p:cNvPr id="2" name="Group 78"/>
          <p:cNvGrpSpPr>
            <a:grpSpLocks/>
          </p:cNvGrpSpPr>
          <p:nvPr/>
        </p:nvGrpSpPr>
        <p:grpSpPr bwMode="auto">
          <a:xfrm>
            <a:off x="6762750" y="2089150"/>
            <a:ext cx="895351" cy="3919538"/>
            <a:chOff x="4710" y="1270"/>
            <a:chExt cx="564" cy="2469"/>
          </a:xfrm>
        </p:grpSpPr>
        <p:pic>
          <p:nvPicPr>
            <p:cNvPr id="67" name="Picture 68" descr="149909-5"/>
            <p:cNvPicPr>
              <a:picLocks noChangeAspect="1" noChangeArrowheads="1"/>
            </p:cNvPicPr>
            <p:nvPr/>
          </p:nvPicPr>
          <p:blipFill>
            <a:blip r:embed="rId50" cstate="print"/>
            <a:srcRect/>
            <a:stretch>
              <a:fillRect/>
            </a:stretch>
          </p:blipFill>
          <p:spPr bwMode="auto">
            <a:xfrm>
              <a:off x="4710" y="1270"/>
              <a:ext cx="564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69" descr="meuchedet"/>
            <p:cNvPicPr>
              <a:picLocks noChangeAspect="1" noChangeArrowheads="1"/>
            </p:cNvPicPr>
            <p:nvPr/>
          </p:nvPicPr>
          <p:blipFill>
            <a:blip r:embed="rId51" cstate="print"/>
            <a:srcRect/>
            <a:stretch>
              <a:fillRect/>
            </a:stretch>
          </p:blipFill>
          <p:spPr bwMode="auto">
            <a:xfrm>
              <a:off x="4745" y="1567"/>
              <a:ext cx="495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70"/>
            <p:cNvPicPr>
              <a:picLocks noChangeAspect="1" noChangeArrowheads="1"/>
            </p:cNvPicPr>
            <p:nvPr/>
          </p:nvPicPr>
          <p:blipFill>
            <a:blip r:embed="rId52" cstate="print"/>
            <a:srcRect/>
            <a:stretch>
              <a:fillRect/>
            </a:stretch>
          </p:blipFill>
          <p:spPr bwMode="auto">
            <a:xfrm>
              <a:off x="4711" y="1758"/>
              <a:ext cx="563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71"/>
            <p:cNvPicPr>
              <a:picLocks noChangeAspect="1" noChangeArrowheads="1"/>
            </p:cNvPicPr>
            <p:nvPr/>
          </p:nvPicPr>
          <p:blipFill>
            <a:blip r:embed="rId53" cstate="print"/>
            <a:srcRect/>
            <a:stretch>
              <a:fillRect/>
            </a:stretch>
          </p:blipFill>
          <p:spPr bwMode="auto">
            <a:xfrm>
              <a:off x="4902" y="1933"/>
              <a:ext cx="180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72"/>
            <p:cNvPicPr>
              <a:picLocks noChangeAspect="1" noChangeArrowheads="1"/>
            </p:cNvPicPr>
            <p:nvPr/>
          </p:nvPicPr>
          <p:blipFill>
            <a:blip r:embed="rId54" cstate="print"/>
            <a:srcRect/>
            <a:stretch>
              <a:fillRect/>
            </a:stretch>
          </p:blipFill>
          <p:spPr bwMode="auto">
            <a:xfrm>
              <a:off x="4872" y="2239"/>
              <a:ext cx="241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73"/>
            <p:cNvPicPr>
              <a:picLocks noChangeAspect="1" noChangeArrowheads="1"/>
            </p:cNvPicPr>
            <p:nvPr/>
          </p:nvPicPr>
          <p:blipFill>
            <a:blip r:embed="rId55" cstate="print"/>
            <a:srcRect/>
            <a:stretch>
              <a:fillRect/>
            </a:stretch>
          </p:blipFill>
          <p:spPr bwMode="auto">
            <a:xfrm>
              <a:off x="4853" y="2516"/>
              <a:ext cx="278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74"/>
            <p:cNvPicPr>
              <a:picLocks noChangeAspect="1" noChangeArrowheads="1"/>
            </p:cNvPicPr>
            <p:nvPr/>
          </p:nvPicPr>
          <p:blipFill>
            <a:blip r:embed="rId56" cstate="print"/>
            <a:srcRect/>
            <a:stretch>
              <a:fillRect/>
            </a:stretch>
          </p:blipFill>
          <p:spPr bwMode="auto">
            <a:xfrm>
              <a:off x="4781" y="2834"/>
              <a:ext cx="422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4" name="Picture 75"/>
            <p:cNvPicPr>
              <a:picLocks noChangeAspect="1" noChangeArrowheads="1"/>
            </p:cNvPicPr>
            <p:nvPr/>
          </p:nvPicPr>
          <p:blipFill>
            <a:blip r:embed="rId57" cstate="print"/>
            <a:srcRect/>
            <a:stretch>
              <a:fillRect/>
            </a:stretch>
          </p:blipFill>
          <p:spPr bwMode="auto">
            <a:xfrm>
              <a:off x="4751" y="3033"/>
              <a:ext cx="482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76"/>
            <p:cNvPicPr>
              <a:picLocks noChangeAspect="1" noChangeArrowheads="1"/>
            </p:cNvPicPr>
            <p:nvPr/>
          </p:nvPicPr>
          <p:blipFill>
            <a:blip r:embed="rId58" cstate="print"/>
            <a:srcRect/>
            <a:stretch>
              <a:fillRect/>
            </a:stretch>
          </p:blipFill>
          <p:spPr bwMode="auto">
            <a:xfrm>
              <a:off x="4798" y="3270"/>
              <a:ext cx="38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" name="Picture 77"/>
            <p:cNvPicPr>
              <a:picLocks noChangeAspect="1" noChangeArrowheads="1"/>
            </p:cNvPicPr>
            <p:nvPr/>
          </p:nvPicPr>
          <p:blipFill>
            <a:blip r:embed="rId59" cstate="print"/>
            <a:srcRect/>
            <a:stretch>
              <a:fillRect/>
            </a:stretch>
          </p:blipFill>
          <p:spPr bwMode="auto">
            <a:xfrm>
              <a:off x="4778" y="3475"/>
              <a:ext cx="429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6" name="Group 91"/>
          <p:cNvGrpSpPr>
            <a:grpSpLocks/>
          </p:cNvGrpSpPr>
          <p:nvPr/>
        </p:nvGrpSpPr>
        <p:grpSpPr bwMode="auto">
          <a:xfrm>
            <a:off x="5562612" y="2122489"/>
            <a:ext cx="879475" cy="4060825"/>
            <a:chOff x="3948" y="1212"/>
            <a:chExt cx="572" cy="2643"/>
          </a:xfrm>
        </p:grpSpPr>
        <p:pic>
          <p:nvPicPr>
            <p:cNvPr id="78" name="Picture 81" descr="mekorot_heb logo"/>
            <p:cNvPicPr>
              <a:picLocks noChangeAspect="1" noChangeArrowheads="1"/>
            </p:cNvPicPr>
            <p:nvPr/>
          </p:nvPicPr>
          <p:blipFill>
            <a:blip r:embed="rId60" cstate="print"/>
            <a:srcRect/>
            <a:stretch>
              <a:fillRect/>
            </a:stretch>
          </p:blipFill>
          <p:spPr bwMode="auto">
            <a:xfrm>
              <a:off x="3968" y="1212"/>
              <a:ext cx="5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Picture 82" descr="600074801logob"/>
            <p:cNvPicPr>
              <a:picLocks noChangeAspect="1" noChangeArrowheads="1"/>
            </p:cNvPicPr>
            <p:nvPr/>
          </p:nvPicPr>
          <p:blipFill>
            <a:blip r:embed="rId61" cstate="print"/>
            <a:srcRect/>
            <a:stretch>
              <a:fillRect/>
            </a:stretch>
          </p:blipFill>
          <p:spPr bwMode="auto">
            <a:xfrm>
              <a:off x="4033" y="1557"/>
              <a:ext cx="403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" name="Picture 83" descr="250px-רשות_המים_לוגו"/>
            <p:cNvPicPr>
              <a:picLocks noChangeAspect="1" noChangeArrowheads="1"/>
            </p:cNvPicPr>
            <p:nvPr/>
          </p:nvPicPr>
          <p:blipFill>
            <a:blip r:embed="rId62" cstate="print"/>
            <a:srcRect/>
            <a:stretch>
              <a:fillRect/>
            </a:stretch>
          </p:blipFill>
          <p:spPr bwMode="auto">
            <a:xfrm>
              <a:off x="3960" y="1754"/>
              <a:ext cx="547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" name="Picture 84" descr="ingl_logo_353"/>
            <p:cNvPicPr>
              <a:picLocks noChangeAspect="1" noChangeArrowheads="1"/>
            </p:cNvPicPr>
            <p:nvPr/>
          </p:nvPicPr>
          <p:blipFill>
            <a:blip r:embed="rId63" cstate="print"/>
            <a:srcRect/>
            <a:stretch>
              <a:fillRect/>
            </a:stretch>
          </p:blipFill>
          <p:spPr bwMode="auto">
            <a:xfrm>
              <a:off x="3948" y="2052"/>
              <a:ext cx="572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" name="Picture 85" descr="logo misrad bitachon"/>
            <p:cNvPicPr>
              <a:picLocks noChangeAspect="1" noChangeArrowheads="1"/>
            </p:cNvPicPr>
            <p:nvPr/>
          </p:nvPicPr>
          <p:blipFill>
            <a:blip r:embed="rId64" cstate="print"/>
            <a:srcRect/>
            <a:stretch>
              <a:fillRect/>
            </a:stretch>
          </p:blipFill>
          <p:spPr bwMode="auto">
            <a:xfrm>
              <a:off x="4065" y="2337"/>
              <a:ext cx="338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" name="Picture 87" descr="BAZAN"/>
            <p:cNvPicPr>
              <a:picLocks noChangeAspect="1" noChangeArrowheads="1"/>
            </p:cNvPicPr>
            <p:nvPr/>
          </p:nvPicPr>
          <p:blipFill>
            <a:blip r:embed="rId65" cstate="print"/>
            <a:srcRect/>
            <a:stretch>
              <a:fillRect/>
            </a:stretch>
          </p:blipFill>
          <p:spPr bwMode="auto">
            <a:xfrm>
              <a:off x="4081" y="2722"/>
              <a:ext cx="306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88" descr="tel_aviv"/>
            <p:cNvPicPr>
              <a:picLocks noChangeAspect="1" noChangeArrowheads="1"/>
            </p:cNvPicPr>
            <p:nvPr/>
          </p:nvPicPr>
          <p:blipFill>
            <a:blip r:embed="rId66" cstate="print"/>
            <a:srcRect/>
            <a:stretch>
              <a:fillRect/>
            </a:stretch>
          </p:blipFill>
          <p:spPr bwMode="auto">
            <a:xfrm>
              <a:off x="3996" y="3035"/>
              <a:ext cx="475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" name="Picture 89" descr="otzzar"/>
            <p:cNvPicPr>
              <a:picLocks noChangeAspect="1" noChangeArrowheads="1"/>
            </p:cNvPicPr>
            <p:nvPr/>
          </p:nvPicPr>
          <p:blipFill>
            <a:blip r:embed="rId67" cstate="print"/>
            <a:srcRect/>
            <a:stretch>
              <a:fillRect/>
            </a:stretch>
          </p:blipFill>
          <p:spPr bwMode="auto">
            <a:xfrm>
              <a:off x="4094" y="3337"/>
              <a:ext cx="281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" name="Picture 90"/>
            <p:cNvPicPr>
              <a:picLocks noChangeAspect="1" noChangeArrowheads="1"/>
            </p:cNvPicPr>
            <p:nvPr/>
          </p:nvPicPr>
          <p:blipFill>
            <a:blip r:embed="rId68" cstate="print"/>
            <a:srcRect/>
            <a:stretch>
              <a:fillRect/>
            </a:stretch>
          </p:blipFill>
          <p:spPr bwMode="auto">
            <a:xfrm>
              <a:off x="4063" y="3597"/>
              <a:ext cx="343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7" name="Freeform 92"/>
          <p:cNvSpPr>
            <a:spLocks/>
          </p:cNvSpPr>
          <p:nvPr/>
        </p:nvSpPr>
        <p:spPr bwMode="auto">
          <a:xfrm rot="16200000">
            <a:off x="397681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88" name="Freeform 93"/>
          <p:cNvSpPr>
            <a:spLocks/>
          </p:cNvSpPr>
          <p:nvPr/>
        </p:nvSpPr>
        <p:spPr bwMode="auto">
          <a:xfrm rot="16200000">
            <a:off x="1531150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89" name="Freeform 94"/>
          <p:cNvSpPr>
            <a:spLocks/>
          </p:cNvSpPr>
          <p:nvPr/>
        </p:nvSpPr>
        <p:spPr bwMode="auto">
          <a:xfrm rot="16200000">
            <a:off x="2667805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0" name="Freeform 95"/>
          <p:cNvSpPr>
            <a:spLocks/>
          </p:cNvSpPr>
          <p:nvPr/>
        </p:nvSpPr>
        <p:spPr bwMode="auto">
          <a:xfrm rot="16200000">
            <a:off x="8427256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1" name="Freeform 96"/>
          <p:cNvSpPr>
            <a:spLocks/>
          </p:cNvSpPr>
          <p:nvPr/>
        </p:nvSpPr>
        <p:spPr bwMode="auto">
          <a:xfrm rot="16200000">
            <a:off x="7177893" y="1789908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2" name="Freeform 97"/>
          <p:cNvSpPr>
            <a:spLocks/>
          </p:cNvSpPr>
          <p:nvPr/>
        </p:nvSpPr>
        <p:spPr bwMode="auto">
          <a:xfrm rot="16200000">
            <a:off x="3739368" y="1789908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3" name="Freeform 98"/>
          <p:cNvSpPr>
            <a:spLocks/>
          </p:cNvSpPr>
          <p:nvPr/>
        </p:nvSpPr>
        <p:spPr bwMode="auto">
          <a:xfrm rot="16200000">
            <a:off x="4749017" y="1789908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4" name="Freeform 99"/>
          <p:cNvSpPr>
            <a:spLocks/>
          </p:cNvSpPr>
          <p:nvPr/>
        </p:nvSpPr>
        <p:spPr bwMode="auto">
          <a:xfrm rot="16200000">
            <a:off x="5947581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8" name="Title Placeholder 11"/>
          <p:cNvSpPr>
            <a:spLocks noGrp="1"/>
          </p:cNvSpPr>
          <p:nvPr>
            <p:ph type="title"/>
          </p:nvPr>
        </p:nvSpPr>
        <p:spPr>
          <a:xfrm>
            <a:off x="0" y="242392"/>
            <a:ext cx="9144000" cy="738336"/>
          </a:xfrm>
          <a:prstGeom prst="rect">
            <a:avLst/>
          </a:prstGeom>
        </p:spPr>
        <p:txBody>
          <a:bodyPr rtlCol="1">
            <a:normAutofit/>
          </a:bodyPr>
          <a:lstStyle>
            <a:lvl1pPr>
              <a:defRPr sz="3600"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4009504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oject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42"/>
          <p:cNvSpPr>
            <a:spLocks noChangeArrowheads="1"/>
          </p:cNvSpPr>
          <p:nvPr/>
        </p:nvSpPr>
        <p:spPr bwMode="auto">
          <a:xfrm>
            <a:off x="179395" y="1484313"/>
            <a:ext cx="4556125" cy="456565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5819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1400" b="1">
              <a:solidFill>
                <a:srgbClr val="2A0000"/>
              </a:solidFill>
              <a:latin typeface="Calibri"/>
            </a:endParaRPr>
          </a:p>
        </p:txBody>
      </p:sp>
      <p:sp>
        <p:nvSpPr>
          <p:cNvPr id="22" name="Freeform 47"/>
          <p:cNvSpPr>
            <a:spLocks/>
          </p:cNvSpPr>
          <p:nvPr/>
        </p:nvSpPr>
        <p:spPr bwMode="auto">
          <a:xfrm>
            <a:off x="4932363" y="2352698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3" name="Freeform 48"/>
          <p:cNvSpPr>
            <a:spLocks/>
          </p:cNvSpPr>
          <p:nvPr/>
        </p:nvSpPr>
        <p:spPr bwMode="auto">
          <a:xfrm>
            <a:off x="4932363" y="2928939"/>
            <a:ext cx="227012" cy="360362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4" name="Freeform 49"/>
          <p:cNvSpPr>
            <a:spLocks/>
          </p:cNvSpPr>
          <p:nvPr/>
        </p:nvSpPr>
        <p:spPr bwMode="auto">
          <a:xfrm>
            <a:off x="4932363" y="3505207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5" name="Freeform 50"/>
          <p:cNvSpPr>
            <a:spLocks/>
          </p:cNvSpPr>
          <p:nvPr/>
        </p:nvSpPr>
        <p:spPr bwMode="auto">
          <a:xfrm>
            <a:off x="4932363" y="4081464"/>
            <a:ext cx="227012" cy="360362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6" name="Freeform 51"/>
          <p:cNvSpPr>
            <a:spLocks/>
          </p:cNvSpPr>
          <p:nvPr/>
        </p:nvSpPr>
        <p:spPr bwMode="auto">
          <a:xfrm>
            <a:off x="4932363" y="4657748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7" name="Freeform 52"/>
          <p:cNvSpPr>
            <a:spLocks/>
          </p:cNvSpPr>
          <p:nvPr/>
        </p:nvSpPr>
        <p:spPr bwMode="auto">
          <a:xfrm>
            <a:off x="4932363" y="5235598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8" name="AutoShape 42"/>
          <p:cNvSpPr>
            <a:spLocks noChangeArrowheads="1"/>
          </p:cNvSpPr>
          <p:nvPr/>
        </p:nvSpPr>
        <p:spPr bwMode="auto">
          <a:xfrm>
            <a:off x="5459413" y="1484313"/>
            <a:ext cx="3505200" cy="456565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5819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1400" b="1">
              <a:solidFill>
                <a:srgbClr val="2A0000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323569" y="2348880"/>
            <a:ext cx="4298131" cy="28797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1pPr>
            <a:lvl2pPr>
              <a:defRPr sz="1600">
                <a:latin typeface="Arial" pitchFamily="34" charset="0"/>
                <a:cs typeface="Arial" pitchFamily="34" charset="0"/>
              </a:defRPr>
            </a:lvl2pPr>
            <a:lvl3pP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7380313" y="177281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5724129" y="177281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7380313" y="2924944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724129" y="2924944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7380313" y="393305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724129" y="393305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7380313" y="4941168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5724129" y="4941168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</p:spTree>
    <p:extLst>
      <p:ext uri="{BB962C8B-B14F-4D97-AF65-F5344CB8AC3E}">
        <p14:creationId xmlns:p14="http://schemas.microsoft.com/office/powerpoint/2010/main" val="6968355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5"/>
          <p:cNvSpPr>
            <a:spLocks noChangeShapeType="1"/>
          </p:cNvSpPr>
          <p:nvPr/>
        </p:nvSpPr>
        <p:spPr bwMode="auto">
          <a:xfrm>
            <a:off x="4572000" y="1952625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2411413" y="1952625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171451" y="1952625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6" name="Line 66"/>
          <p:cNvSpPr>
            <a:spLocks noChangeShapeType="1"/>
          </p:cNvSpPr>
          <p:nvPr/>
        </p:nvSpPr>
        <p:spPr bwMode="auto">
          <a:xfrm>
            <a:off x="6804025" y="1952625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8" name="Line 67"/>
          <p:cNvSpPr>
            <a:spLocks noChangeShapeType="1"/>
          </p:cNvSpPr>
          <p:nvPr/>
        </p:nvSpPr>
        <p:spPr bwMode="auto">
          <a:xfrm>
            <a:off x="8893175" y="1952625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pic>
        <p:nvPicPr>
          <p:cNvPr id="9" name="Picture 39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326" y="1365251"/>
            <a:ext cx="6111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reeform 14"/>
          <p:cNvSpPr>
            <a:spLocks noChangeAspect="1"/>
          </p:cNvSpPr>
          <p:nvPr/>
        </p:nvSpPr>
        <p:spPr bwMode="auto">
          <a:xfrm>
            <a:off x="7550151" y="1366839"/>
            <a:ext cx="611188" cy="493712"/>
          </a:xfrm>
          <a:custGeom>
            <a:avLst/>
            <a:gdLst>
              <a:gd name="T0" fmla="*/ 2147483647 w 836"/>
              <a:gd name="T1" fmla="*/ 2147483647 h 796"/>
              <a:gd name="T2" fmla="*/ 2147483647 w 836"/>
              <a:gd name="T3" fmla="*/ 2147483647 h 796"/>
              <a:gd name="T4" fmla="*/ 2147483647 w 836"/>
              <a:gd name="T5" fmla="*/ 2147483647 h 796"/>
              <a:gd name="T6" fmla="*/ 2147483647 w 836"/>
              <a:gd name="T7" fmla="*/ 2147483647 h 796"/>
              <a:gd name="T8" fmla="*/ 2147483647 w 836"/>
              <a:gd name="T9" fmla="*/ 2147483647 h 796"/>
              <a:gd name="T10" fmla="*/ 2147483647 w 836"/>
              <a:gd name="T11" fmla="*/ 2147483647 h 796"/>
              <a:gd name="T12" fmla="*/ 2147483647 w 836"/>
              <a:gd name="T13" fmla="*/ 2147483647 h 796"/>
              <a:gd name="T14" fmla="*/ 2147483647 w 836"/>
              <a:gd name="T15" fmla="*/ 2147483647 h 796"/>
              <a:gd name="T16" fmla="*/ 2147483647 w 836"/>
              <a:gd name="T17" fmla="*/ 2147483647 h 796"/>
              <a:gd name="T18" fmla="*/ 2147483647 w 836"/>
              <a:gd name="T19" fmla="*/ 2147483647 h 796"/>
              <a:gd name="T20" fmla="*/ 2147483647 w 836"/>
              <a:gd name="T21" fmla="*/ 2147483647 h 796"/>
              <a:gd name="T22" fmla="*/ 2147483647 w 836"/>
              <a:gd name="T23" fmla="*/ 2147483647 h 796"/>
              <a:gd name="T24" fmla="*/ 2147483647 w 836"/>
              <a:gd name="T25" fmla="*/ 2147483647 h 796"/>
              <a:gd name="T26" fmla="*/ 2147483647 w 836"/>
              <a:gd name="T27" fmla="*/ 2147483647 h 796"/>
              <a:gd name="T28" fmla="*/ 2147483647 w 836"/>
              <a:gd name="T29" fmla="*/ 2147483647 h 796"/>
              <a:gd name="T30" fmla="*/ 2147483647 w 836"/>
              <a:gd name="T31" fmla="*/ 2147483647 h 796"/>
              <a:gd name="T32" fmla="*/ 2147483647 w 836"/>
              <a:gd name="T33" fmla="*/ 2147483647 h 796"/>
              <a:gd name="T34" fmla="*/ 2147483647 w 836"/>
              <a:gd name="T35" fmla="*/ 2147483647 h 796"/>
              <a:gd name="T36" fmla="*/ 2147483647 w 836"/>
              <a:gd name="T37" fmla="*/ 2147483647 h 796"/>
              <a:gd name="T38" fmla="*/ 2147483647 w 836"/>
              <a:gd name="T39" fmla="*/ 2147483647 h 796"/>
              <a:gd name="T40" fmla="*/ 2147483647 w 836"/>
              <a:gd name="T41" fmla="*/ 2147483647 h 796"/>
              <a:gd name="T42" fmla="*/ 2147483647 w 836"/>
              <a:gd name="T43" fmla="*/ 2147483647 h 796"/>
              <a:gd name="T44" fmla="*/ 2147483647 w 836"/>
              <a:gd name="T45" fmla="*/ 2147483647 h 796"/>
              <a:gd name="T46" fmla="*/ 0 w 836"/>
              <a:gd name="T47" fmla="*/ 2147483647 h 796"/>
              <a:gd name="T48" fmla="*/ 0 w 836"/>
              <a:gd name="T49" fmla="*/ 2147483647 h 796"/>
              <a:gd name="T50" fmla="*/ 2147483647 w 836"/>
              <a:gd name="T51" fmla="*/ 2147483647 h 796"/>
              <a:gd name="T52" fmla="*/ 2147483647 w 836"/>
              <a:gd name="T53" fmla="*/ 2147483647 h 796"/>
              <a:gd name="T54" fmla="*/ 2147483647 w 836"/>
              <a:gd name="T55" fmla="*/ 2147483647 h 796"/>
              <a:gd name="T56" fmla="*/ 2147483647 w 836"/>
              <a:gd name="T57" fmla="*/ 2147483647 h 796"/>
              <a:gd name="T58" fmla="*/ 2147483647 w 836"/>
              <a:gd name="T59" fmla="*/ 2147483647 h 796"/>
              <a:gd name="T60" fmla="*/ 2147483647 w 836"/>
              <a:gd name="T61" fmla="*/ 2147483647 h 796"/>
              <a:gd name="T62" fmla="*/ 2147483647 w 836"/>
              <a:gd name="T63" fmla="*/ 2147483647 h 796"/>
              <a:gd name="T64" fmla="*/ 2147483647 w 836"/>
              <a:gd name="T65" fmla="*/ 2147483647 h 796"/>
              <a:gd name="T66" fmla="*/ 2147483647 w 836"/>
              <a:gd name="T67" fmla="*/ 2147483647 h 796"/>
              <a:gd name="T68" fmla="*/ 2147483647 w 836"/>
              <a:gd name="T69" fmla="*/ 2147483647 h 796"/>
              <a:gd name="T70" fmla="*/ 2147483647 w 836"/>
              <a:gd name="T71" fmla="*/ 2147483647 h 796"/>
              <a:gd name="T72" fmla="*/ 2147483647 w 836"/>
              <a:gd name="T73" fmla="*/ 0 h 796"/>
              <a:gd name="T74" fmla="*/ 2147483647 w 836"/>
              <a:gd name="T75" fmla="*/ 0 h 796"/>
              <a:gd name="T76" fmla="*/ 2147483647 w 836"/>
              <a:gd name="T77" fmla="*/ 2147483647 h 796"/>
              <a:gd name="T78" fmla="*/ 2147483647 w 836"/>
              <a:gd name="T79" fmla="*/ 2147483647 h 796"/>
              <a:gd name="T80" fmla="*/ 2147483647 w 836"/>
              <a:gd name="T81" fmla="*/ 2147483647 h 796"/>
              <a:gd name="T82" fmla="*/ 2147483647 w 836"/>
              <a:gd name="T83" fmla="*/ 2147483647 h 796"/>
              <a:gd name="T84" fmla="*/ 2147483647 w 836"/>
              <a:gd name="T85" fmla="*/ 2147483647 h 796"/>
              <a:gd name="T86" fmla="*/ 2147483647 w 836"/>
              <a:gd name="T87" fmla="*/ 2147483647 h 796"/>
              <a:gd name="T88" fmla="*/ 2147483647 w 836"/>
              <a:gd name="T89" fmla="*/ 2147483647 h 796"/>
              <a:gd name="T90" fmla="*/ 2147483647 w 836"/>
              <a:gd name="T91" fmla="*/ 2147483647 h 796"/>
              <a:gd name="T92" fmla="*/ 2147483647 w 836"/>
              <a:gd name="T93" fmla="*/ 2147483647 h 796"/>
              <a:gd name="T94" fmla="*/ 2147483647 w 836"/>
              <a:gd name="T95" fmla="*/ 2147483647 h 796"/>
              <a:gd name="T96" fmla="*/ 2147483647 w 836"/>
              <a:gd name="T97" fmla="*/ 2147483647 h 796"/>
              <a:gd name="T98" fmla="*/ 2147483647 w 836"/>
              <a:gd name="T99" fmla="*/ 2147483647 h 796"/>
              <a:gd name="T100" fmla="*/ 2147483647 w 836"/>
              <a:gd name="T101" fmla="*/ 2147483647 h 796"/>
              <a:gd name="T102" fmla="*/ 2147483647 w 836"/>
              <a:gd name="T103" fmla="*/ 2147483647 h 79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36"/>
              <a:gd name="T157" fmla="*/ 0 h 796"/>
              <a:gd name="T158" fmla="*/ 836 w 836"/>
              <a:gd name="T159" fmla="*/ 796 h 79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36" h="796">
                <a:moveTo>
                  <a:pt x="808" y="380"/>
                </a:moveTo>
                <a:lnTo>
                  <a:pt x="518" y="450"/>
                </a:lnTo>
                <a:lnTo>
                  <a:pt x="712" y="678"/>
                </a:lnTo>
                <a:lnTo>
                  <a:pt x="718" y="690"/>
                </a:lnTo>
                <a:lnTo>
                  <a:pt x="722" y="696"/>
                </a:lnTo>
                <a:lnTo>
                  <a:pt x="724" y="702"/>
                </a:lnTo>
                <a:lnTo>
                  <a:pt x="722" y="708"/>
                </a:lnTo>
                <a:lnTo>
                  <a:pt x="718" y="716"/>
                </a:lnTo>
                <a:lnTo>
                  <a:pt x="704" y="728"/>
                </a:lnTo>
                <a:lnTo>
                  <a:pt x="622" y="786"/>
                </a:lnTo>
                <a:lnTo>
                  <a:pt x="610" y="792"/>
                </a:lnTo>
                <a:lnTo>
                  <a:pt x="602" y="794"/>
                </a:lnTo>
                <a:lnTo>
                  <a:pt x="596" y="796"/>
                </a:lnTo>
                <a:lnTo>
                  <a:pt x="590" y="794"/>
                </a:lnTo>
                <a:lnTo>
                  <a:pt x="584" y="790"/>
                </a:lnTo>
                <a:lnTo>
                  <a:pt x="580" y="784"/>
                </a:lnTo>
                <a:lnTo>
                  <a:pt x="574" y="776"/>
                </a:lnTo>
                <a:lnTo>
                  <a:pt x="418" y="520"/>
                </a:lnTo>
                <a:lnTo>
                  <a:pt x="262" y="776"/>
                </a:lnTo>
                <a:lnTo>
                  <a:pt x="258" y="784"/>
                </a:lnTo>
                <a:lnTo>
                  <a:pt x="252" y="790"/>
                </a:lnTo>
                <a:lnTo>
                  <a:pt x="246" y="794"/>
                </a:lnTo>
                <a:lnTo>
                  <a:pt x="240" y="796"/>
                </a:lnTo>
                <a:lnTo>
                  <a:pt x="234" y="794"/>
                </a:lnTo>
                <a:lnTo>
                  <a:pt x="226" y="792"/>
                </a:lnTo>
                <a:lnTo>
                  <a:pt x="214" y="786"/>
                </a:lnTo>
                <a:lnTo>
                  <a:pt x="132" y="728"/>
                </a:lnTo>
                <a:lnTo>
                  <a:pt x="118" y="716"/>
                </a:lnTo>
                <a:lnTo>
                  <a:pt x="114" y="708"/>
                </a:lnTo>
                <a:lnTo>
                  <a:pt x="112" y="702"/>
                </a:lnTo>
                <a:lnTo>
                  <a:pt x="114" y="696"/>
                </a:lnTo>
                <a:lnTo>
                  <a:pt x="118" y="690"/>
                </a:lnTo>
                <a:lnTo>
                  <a:pt x="124" y="678"/>
                </a:lnTo>
                <a:lnTo>
                  <a:pt x="318" y="450"/>
                </a:lnTo>
                <a:lnTo>
                  <a:pt x="28" y="380"/>
                </a:lnTo>
                <a:lnTo>
                  <a:pt x="18" y="376"/>
                </a:lnTo>
                <a:lnTo>
                  <a:pt x="8" y="372"/>
                </a:lnTo>
                <a:lnTo>
                  <a:pt x="2" y="366"/>
                </a:lnTo>
                <a:lnTo>
                  <a:pt x="0" y="362"/>
                </a:lnTo>
                <a:lnTo>
                  <a:pt x="0" y="358"/>
                </a:lnTo>
                <a:lnTo>
                  <a:pt x="4" y="342"/>
                </a:lnTo>
                <a:lnTo>
                  <a:pt x="8" y="330"/>
                </a:lnTo>
                <a:lnTo>
                  <a:pt x="36" y="240"/>
                </a:lnTo>
                <a:lnTo>
                  <a:pt x="40" y="230"/>
                </a:lnTo>
                <a:lnTo>
                  <a:pt x="44" y="220"/>
                </a:lnTo>
                <a:lnTo>
                  <a:pt x="50" y="214"/>
                </a:lnTo>
                <a:lnTo>
                  <a:pt x="54" y="212"/>
                </a:lnTo>
                <a:lnTo>
                  <a:pt x="58" y="212"/>
                </a:lnTo>
                <a:lnTo>
                  <a:pt x="64" y="212"/>
                </a:lnTo>
                <a:lnTo>
                  <a:pt x="70" y="214"/>
                </a:lnTo>
                <a:lnTo>
                  <a:pt x="82" y="220"/>
                </a:lnTo>
                <a:lnTo>
                  <a:pt x="358" y="334"/>
                </a:lnTo>
                <a:lnTo>
                  <a:pt x="336" y="76"/>
                </a:lnTo>
                <a:lnTo>
                  <a:pt x="334" y="28"/>
                </a:lnTo>
                <a:lnTo>
                  <a:pt x="336" y="14"/>
                </a:lnTo>
                <a:lnTo>
                  <a:pt x="338" y="8"/>
                </a:lnTo>
                <a:lnTo>
                  <a:pt x="340" y="4"/>
                </a:lnTo>
                <a:lnTo>
                  <a:pt x="344" y="2"/>
                </a:lnTo>
                <a:lnTo>
                  <a:pt x="348" y="2"/>
                </a:lnTo>
                <a:lnTo>
                  <a:pt x="360" y="0"/>
                </a:lnTo>
                <a:lnTo>
                  <a:pt x="476" y="0"/>
                </a:lnTo>
                <a:lnTo>
                  <a:pt x="488" y="2"/>
                </a:lnTo>
                <a:lnTo>
                  <a:pt x="492" y="2"/>
                </a:lnTo>
                <a:lnTo>
                  <a:pt x="496" y="4"/>
                </a:lnTo>
                <a:lnTo>
                  <a:pt x="500" y="8"/>
                </a:lnTo>
                <a:lnTo>
                  <a:pt x="500" y="14"/>
                </a:lnTo>
                <a:lnTo>
                  <a:pt x="502" y="28"/>
                </a:lnTo>
                <a:lnTo>
                  <a:pt x="500" y="76"/>
                </a:lnTo>
                <a:lnTo>
                  <a:pt x="480" y="334"/>
                </a:lnTo>
                <a:lnTo>
                  <a:pt x="754" y="220"/>
                </a:lnTo>
                <a:lnTo>
                  <a:pt x="766" y="214"/>
                </a:lnTo>
                <a:lnTo>
                  <a:pt x="772" y="212"/>
                </a:lnTo>
                <a:lnTo>
                  <a:pt x="778" y="212"/>
                </a:lnTo>
                <a:lnTo>
                  <a:pt x="782" y="212"/>
                </a:lnTo>
                <a:lnTo>
                  <a:pt x="786" y="214"/>
                </a:lnTo>
                <a:lnTo>
                  <a:pt x="792" y="220"/>
                </a:lnTo>
                <a:lnTo>
                  <a:pt x="796" y="230"/>
                </a:lnTo>
                <a:lnTo>
                  <a:pt x="800" y="240"/>
                </a:lnTo>
                <a:lnTo>
                  <a:pt x="828" y="330"/>
                </a:lnTo>
                <a:lnTo>
                  <a:pt x="836" y="358"/>
                </a:lnTo>
                <a:lnTo>
                  <a:pt x="836" y="362"/>
                </a:lnTo>
                <a:lnTo>
                  <a:pt x="834" y="366"/>
                </a:lnTo>
                <a:lnTo>
                  <a:pt x="828" y="372"/>
                </a:lnTo>
                <a:lnTo>
                  <a:pt x="820" y="376"/>
                </a:lnTo>
                <a:lnTo>
                  <a:pt x="808" y="380"/>
                </a:lnTo>
                <a:close/>
              </a:path>
            </a:pathLst>
          </a:custGeom>
          <a:solidFill>
            <a:srgbClr val="FC92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1" name="Freeform 16"/>
          <p:cNvSpPr>
            <a:spLocks noChangeAspect="1"/>
          </p:cNvSpPr>
          <p:nvPr/>
        </p:nvSpPr>
        <p:spPr bwMode="auto">
          <a:xfrm>
            <a:off x="3186125" y="1365250"/>
            <a:ext cx="611187" cy="495300"/>
          </a:xfrm>
          <a:custGeom>
            <a:avLst/>
            <a:gdLst>
              <a:gd name="T0" fmla="*/ 2147483647 w 836"/>
              <a:gd name="T1" fmla="*/ 2147483647 h 796"/>
              <a:gd name="T2" fmla="*/ 2147483647 w 836"/>
              <a:gd name="T3" fmla="*/ 2147483647 h 796"/>
              <a:gd name="T4" fmla="*/ 2147483647 w 836"/>
              <a:gd name="T5" fmla="*/ 2147483647 h 796"/>
              <a:gd name="T6" fmla="*/ 2147483647 w 836"/>
              <a:gd name="T7" fmla="*/ 2147483647 h 796"/>
              <a:gd name="T8" fmla="*/ 2147483647 w 836"/>
              <a:gd name="T9" fmla="*/ 2147483647 h 796"/>
              <a:gd name="T10" fmla="*/ 2147483647 w 836"/>
              <a:gd name="T11" fmla="*/ 2147483647 h 796"/>
              <a:gd name="T12" fmla="*/ 2147483647 w 836"/>
              <a:gd name="T13" fmla="*/ 2147483647 h 796"/>
              <a:gd name="T14" fmla="*/ 2147483647 w 836"/>
              <a:gd name="T15" fmla="*/ 2147483647 h 796"/>
              <a:gd name="T16" fmla="*/ 2147483647 w 836"/>
              <a:gd name="T17" fmla="*/ 2147483647 h 796"/>
              <a:gd name="T18" fmla="*/ 2147483647 w 836"/>
              <a:gd name="T19" fmla="*/ 2147483647 h 796"/>
              <a:gd name="T20" fmla="*/ 2147483647 w 836"/>
              <a:gd name="T21" fmla="*/ 2147483647 h 796"/>
              <a:gd name="T22" fmla="*/ 2147483647 w 836"/>
              <a:gd name="T23" fmla="*/ 2147483647 h 796"/>
              <a:gd name="T24" fmla="*/ 2147483647 w 836"/>
              <a:gd name="T25" fmla="*/ 2147483647 h 796"/>
              <a:gd name="T26" fmla="*/ 2147483647 w 836"/>
              <a:gd name="T27" fmla="*/ 2147483647 h 796"/>
              <a:gd name="T28" fmla="*/ 2147483647 w 836"/>
              <a:gd name="T29" fmla="*/ 2147483647 h 796"/>
              <a:gd name="T30" fmla="*/ 2147483647 w 836"/>
              <a:gd name="T31" fmla="*/ 2147483647 h 796"/>
              <a:gd name="T32" fmla="*/ 2147483647 w 836"/>
              <a:gd name="T33" fmla="*/ 2147483647 h 796"/>
              <a:gd name="T34" fmla="*/ 2147483647 w 836"/>
              <a:gd name="T35" fmla="*/ 2147483647 h 796"/>
              <a:gd name="T36" fmla="*/ 2147483647 w 836"/>
              <a:gd name="T37" fmla="*/ 2147483647 h 796"/>
              <a:gd name="T38" fmla="*/ 2147483647 w 836"/>
              <a:gd name="T39" fmla="*/ 2147483647 h 796"/>
              <a:gd name="T40" fmla="*/ 2147483647 w 836"/>
              <a:gd name="T41" fmla="*/ 2147483647 h 796"/>
              <a:gd name="T42" fmla="*/ 2147483647 w 836"/>
              <a:gd name="T43" fmla="*/ 2147483647 h 796"/>
              <a:gd name="T44" fmla="*/ 2147483647 w 836"/>
              <a:gd name="T45" fmla="*/ 2147483647 h 796"/>
              <a:gd name="T46" fmla="*/ 0 w 836"/>
              <a:gd name="T47" fmla="*/ 2147483647 h 796"/>
              <a:gd name="T48" fmla="*/ 0 w 836"/>
              <a:gd name="T49" fmla="*/ 2147483647 h 796"/>
              <a:gd name="T50" fmla="*/ 2147483647 w 836"/>
              <a:gd name="T51" fmla="*/ 2147483647 h 796"/>
              <a:gd name="T52" fmla="*/ 2147483647 w 836"/>
              <a:gd name="T53" fmla="*/ 2147483647 h 796"/>
              <a:gd name="T54" fmla="*/ 2147483647 w 836"/>
              <a:gd name="T55" fmla="*/ 2147483647 h 796"/>
              <a:gd name="T56" fmla="*/ 2147483647 w 836"/>
              <a:gd name="T57" fmla="*/ 2147483647 h 796"/>
              <a:gd name="T58" fmla="*/ 2147483647 w 836"/>
              <a:gd name="T59" fmla="*/ 2147483647 h 796"/>
              <a:gd name="T60" fmla="*/ 2147483647 w 836"/>
              <a:gd name="T61" fmla="*/ 2147483647 h 796"/>
              <a:gd name="T62" fmla="*/ 2147483647 w 836"/>
              <a:gd name="T63" fmla="*/ 2147483647 h 796"/>
              <a:gd name="T64" fmla="*/ 2147483647 w 836"/>
              <a:gd name="T65" fmla="*/ 2147483647 h 796"/>
              <a:gd name="T66" fmla="*/ 2147483647 w 836"/>
              <a:gd name="T67" fmla="*/ 2147483647 h 796"/>
              <a:gd name="T68" fmla="*/ 2147483647 w 836"/>
              <a:gd name="T69" fmla="*/ 2147483647 h 796"/>
              <a:gd name="T70" fmla="*/ 2147483647 w 836"/>
              <a:gd name="T71" fmla="*/ 2147483647 h 796"/>
              <a:gd name="T72" fmla="*/ 2147483647 w 836"/>
              <a:gd name="T73" fmla="*/ 0 h 796"/>
              <a:gd name="T74" fmla="*/ 2147483647 w 836"/>
              <a:gd name="T75" fmla="*/ 0 h 796"/>
              <a:gd name="T76" fmla="*/ 2147483647 w 836"/>
              <a:gd name="T77" fmla="*/ 2147483647 h 796"/>
              <a:gd name="T78" fmla="*/ 2147483647 w 836"/>
              <a:gd name="T79" fmla="*/ 2147483647 h 796"/>
              <a:gd name="T80" fmla="*/ 2147483647 w 836"/>
              <a:gd name="T81" fmla="*/ 2147483647 h 796"/>
              <a:gd name="T82" fmla="*/ 2147483647 w 836"/>
              <a:gd name="T83" fmla="*/ 2147483647 h 796"/>
              <a:gd name="T84" fmla="*/ 2147483647 w 836"/>
              <a:gd name="T85" fmla="*/ 2147483647 h 796"/>
              <a:gd name="T86" fmla="*/ 2147483647 w 836"/>
              <a:gd name="T87" fmla="*/ 2147483647 h 796"/>
              <a:gd name="T88" fmla="*/ 2147483647 w 836"/>
              <a:gd name="T89" fmla="*/ 2147483647 h 796"/>
              <a:gd name="T90" fmla="*/ 2147483647 w 836"/>
              <a:gd name="T91" fmla="*/ 2147483647 h 796"/>
              <a:gd name="T92" fmla="*/ 2147483647 w 836"/>
              <a:gd name="T93" fmla="*/ 2147483647 h 796"/>
              <a:gd name="T94" fmla="*/ 2147483647 w 836"/>
              <a:gd name="T95" fmla="*/ 2147483647 h 796"/>
              <a:gd name="T96" fmla="*/ 2147483647 w 836"/>
              <a:gd name="T97" fmla="*/ 2147483647 h 796"/>
              <a:gd name="T98" fmla="*/ 2147483647 w 836"/>
              <a:gd name="T99" fmla="*/ 2147483647 h 796"/>
              <a:gd name="T100" fmla="*/ 2147483647 w 836"/>
              <a:gd name="T101" fmla="*/ 2147483647 h 796"/>
              <a:gd name="T102" fmla="*/ 2147483647 w 836"/>
              <a:gd name="T103" fmla="*/ 2147483647 h 79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36"/>
              <a:gd name="T157" fmla="*/ 0 h 796"/>
              <a:gd name="T158" fmla="*/ 836 w 836"/>
              <a:gd name="T159" fmla="*/ 796 h 79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36" h="796">
                <a:moveTo>
                  <a:pt x="808" y="380"/>
                </a:moveTo>
                <a:lnTo>
                  <a:pt x="518" y="450"/>
                </a:lnTo>
                <a:lnTo>
                  <a:pt x="710" y="678"/>
                </a:lnTo>
                <a:lnTo>
                  <a:pt x="718" y="690"/>
                </a:lnTo>
                <a:lnTo>
                  <a:pt x="722" y="696"/>
                </a:lnTo>
                <a:lnTo>
                  <a:pt x="724" y="702"/>
                </a:lnTo>
                <a:lnTo>
                  <a:pt x="722" y="708"/>
                </a:lnTo>
                <a:lnTo>
                  <a:pt x="718" y="716"/>
                </a:lnTo>
                <a:lnTo>
                  <a:pt x="704" y="728"/>
                </a:lnTo>
                <a:lnTo>
                  <a:pt x="622" y="786"/>
                </a:lnTo>
                <a:lnTo>
                  <a:pt x="608" y="792"/>
                </a:lnTo>
                <a:lnTo>
                  <a:pt x="602" y="794"/>
                </a:lnTo>
                <a:lnTo>
                  <a:pt x="596" y="796"/>
                </a:lnTo>
                <a:lnTo>
                  <a:pt x="590" y="794"/>
                </a:lnTo>
                <a:lnTo>
                  <a:pt x="584" y="790"/>
                </a:lnTo>
                <a:lnTo>
                  <a:pt x="578" y="784"/>
                </a:lnTo>
                <a:lnTo>
                  <a:pt x="574" y="776"/>
                </a:lnTo>
                <a:lnTo>
                  <a:pt x="418" y="520"/>
                </a:lnTo>
                <a:lnTo>
                  <a:pt x="262" y="776"/>
                </a:lnTo>
                <a:lnTo>
                  <a:pt x="256" y="784"/>
                </a:lnTo>
                <a:lnTo>
                  <a:pt x="252" y="790"/>
                </a:lnTo>
                <a:lnTo>
                  <a:pt x="246" y="794"/>
                </a:lnTo>
                <a:lnTo>
                  <a:pt x="240" y="796"/>
                </a:lnTo>
                <a:lnTo>
                  <a:pt x="232" y="794"/>
                </a:lnTo>
                <a:lnTo>
                  <a:pt x="226" y="792"/>
                </a:lnTo>
                <a:lnTo>
                  <a:pt x="214" y="786"/>
                </a:lnTo>
                <a:lnTo>
                  <a:pt x="132" y="728"/>
                </a:lnTo>
                <a:lnTo>
                  <a:pt x="118" y="716"/>
                </a:lnTo>
                <a:lnTo>
                  <a:pt x="114" y="708"/>
                </a:lnTo>
                <a:lnTo>
                  <a:pt x="112" y="702"/>
                </a:lnTo>
                <a:lnTo>
                  <a:pt x="112" y="696"/>
                </a:lnTo>
                <a:lnTo>
                  <a:pt x="116" y="690"/>
                </a:lnTo>
                <a:lnTo>
                  <a:pt x="124" y="678"/>
                </a:lnTo>
                <a:lnTo>
                  <a:pt x="318" y="450"/>
                </a:lnTo>
                <a:lnTo>
                  <a:pt x="28" y="380"/>
                </a:lnTo>
                <a:lnTo>
                  <a:pt x="16" y="376"/>
                </a:lnTo>
                <a:lnTo>
                  <a:pt x="8" y="372"/>
                </a:lnTo>
                <a:lnTo>
                  <a:pt x="2" y="366"/>
                </a:lnTo>
                <a:lnTo>
                  <a:pt x="0" y="362"/>
                </a:lnTo>
                <a:lnTo>
                  <a:pt x="0" y="358"/>
                </a:lnTo>
                <a:lnTo>
                  <a:pt x="4" y="342"/>
                </a:lnTo>
                <a:lnTo>
                  <a:pt x="6" y="330"/>
                </a:lnTo>
                <a:lnTo>
                  <a:pt x="34" y="240"/>
                </a:lnTo>
                <a:lnTo>
                  <a:pt x="38" y="230"/>
                </a:lnTo>
                <a:lnTo>
                  <a:pt x="44" y="220"/>
                </a:lnTo>
                <a:lnTo>
                  <a:pt x="50" y="214"/>
                </a:lnTo>
                <a:lnTo>
                  <a:pt x="54" y="212"/>
                </a:lnTo>
                <a:lnTo>
                  <a:pt x="58" y="212"/>
                </a:lnTo>
                <a:lnTo>
                  <a:pt x="64" y="212"/>
                </a:lnTo>
                <a:lnTo>
                  <a:pt x="70" y="214"/>
                </a:lnTo>
                <a:lnTo>
                  <a:pt x="80" y="220"/>
                </a:lnTo>
                <a:lnTo>
                  <a:pt x="356" y="334"/>
                </a:lnTo>
                <a:lnTo>
                  <a:pt x="336" y="76"/>
                </a:lnTo>
                <a:lnTo>
                  <a:pt x="334" y="28"/>
                </a:lnTo>
                <a:lnTo>
                  <a:pt x="334" y="14"/>
                </a:lnTo>
                <a:lnTo>
                  <a:pt x="336" y="8"/>
                </a:lnTo>
                <a:lnTo>
                  <a:pt x="340" y="4"/>
                </a:lnTo>
                <a:lnTo>
                  <a:pt x="342" y="2"/>
                </a:lnTo>
                <a:lnTo>
                  <a:pt x="348" y="2"/>
                </a:lnTo>
                <a:lnTo>
                  <a:pt x="358" y="0"/>
                </a:lnTo>
                <a:lnTo>
                  <a:pt x="476" y="0"/>
                </a:lnTo>
                <a:lnTo>
                  <a:pt x="488" y="2"/>
                </a:lnTo>
                <a:lnTo>
                  <a:pt x="492" y="2"/>
                </a:lnTo>
                <a:lnTo>
                  <a:pt x="496" y="4"/>
                </a:lnTo>
                <a:lnTo>
                  <a:pt x="498" y="8"/>
                </a:lnTo>
                <a:lnTo>
                  <a:pt x="500" y="14"/>
                </a:lnTo>
                <a:lnTo>
                  <a:pt x="502" y="28"/>
                </a:lnTo>
                <a:lnTo>
                  <a:pt x="500" y="76"/>
                </a:lnTo>
                <a:lnTo>
                  <a:pt x="478" y="334"/>
                </a:lnTo>
                <a:lnTo>
                  <a:pt x="754" y="220"/>
                </a:lnTo>
                <a:lnTo>
                  <a:pt x="766" y="214"/>
                </a:lnTo>
                <a:lnTo>
                  <a:pt x="772" y="212"/>
                </a:lnTo>
                <a:lnTo>
                  <a:pt x="778" y="212"/>
                </a:lnTo>
                <a:lnTo>
                  <a:pt x="782" y="212"/>
                </a:lnTo>
                <a:lnTo>
                  <a:pt x="786" y="214"/>
                </a:lnTo>
                <a:lnTo>
                  <a:pt x="792" y="220"/>
                </a:lnTo>
                <a:lnTo>
                  <a:pt x="796" y="230"/>
                </a:lnTo>
                <a:lnTo>
                  <a:pt x="800" y="240"/>
                </a:lnTo>
                <a:lnTo>
                  <a:pt x="828" y="330"/>
                </a:lnTo>
                <a:lnTo>
                  <a:pt x="836" y="358"/>
                </a:lnTo>
                <a:lnTo>
                  <a:pt x="836" y="362"/>
                </a:lnTo>
                <a:lnTo>
                  <a:pt x="834" y="366"/>
                </a:lnTo>
                <a:lnTo>
                  <a:pt x="828" y="372"/>
                </a:lnTo>
                <a:lnTo>
                  <a:pt x="818" y="376"/>
                </a:lnTo>
                <a:lnTo>
                  <a:pt x="808" y="380"/>
                </a:lnTo>
                <a:close/>
              </a:path>
            </a:pathLst>
          </a:custGeom>
          <a:solidFill>
            <a:srgbClr val="A1D31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2" name="Freeform 14"/>
          <p:cNvSpPr>
            <a:spLocks noChangeAspect="1"/>
          </p:cNvSpPr>
          <p:nvPr/>
        </p:nvSpPr>
        <p:spPr bwMode="auto">
          <a:xfrm>
            <a:off x="5448301" y="1366839"/>
            <a:ext cx="611188" cy="493712"/>
          </a:xfrm>
          <a:custGeom>
            <a:avLst/>
            <a:gdLst>
              <a:gd name="T0" fmla="*/ 2147483647 w 836"/>
              <a:gd name="T1" fmla="*/ 2147483647 h 796"/>
              <a:gd name="T2" fmla="*/ 2147483647 w 836"/>
              <a:gd name="T3" fmla="*/ 2147483647 h 796"/>
              <a:gd name="T4" fmla="*/ 2147483647 w 836"/>
              <a:gd name="T5" fmla="*/ 2147483647 h 796"/>
              <a:gd name="T6" fmla="*/ 2147483647 w 836"/>
              <a:gd name="T7" fmla="*/ 2147483647 h 796"/>
              <a:gd name="T8" fmla="*/ 2147483647 w 836"/>
              <a:gd name="T9" fmla="*/ 2147483647 h 796"/>
              <a:gd name="T10" fmla="*/ 2147483647 w 836"/>
              <a:gd name="T11" fmla="*/ 2147483647 h 796"/>
              <a:gd name="T12" fmla="*/ 2147483647 w 836"/>
              <a:gd name="T13" fmla="*/ 2147483647 h 796"/>
              <a:gd name="T14" fmla="*/ 2147483647 w 836"/>
              <a:gd name="T15" fmla="*/ 2147483647 h 796"/>
              <a:gd name="T16" fmla="*/ 2147483647 w 836"/>
              <a:gd name="T17" fmla="*/ 2147483647 h 796"/>
              <a:gd name="T18" fmla="*/ 2147483647 w 836"/>
              <a:gd name="T19" fmla="*/ 2147483647 h 796"/>
              <a:gd name="T20" fmla="*/ 2147483647 w 836"/>
              <a:gd name="T21" fmla="*/ 2147483647 h 796"/>
              <a:gd name="T22" fmla="*/ 2147483647 w 836"/>
              <a:gd name="T23" fmla="*/ 2147483647 h 796"/>
              <a:gd name="T24" fmla="*/ 2147483647 w 836"/>
              <a:gd name="T25" fmla="*/ 2147483647 h 796"/>
              <a:gd name="T26" fmla="*/ 2147483647 w 836"/>
              <a:gd name="T27" fmla="*/ 2147483647 h 796"/>
              <a:gd name="T28" fmla="*/ 2147483647 w 836"/>
              <a:gd name="T29" fmla="*/ 2147483647 h 796"/>
              <a:gd name="T30" fmla="*/ 2147483647 w 836"/>
              <a:gd name="T31" fmla="*/ 2147483647 h 796"/>
              <a:gd name="T32" fmla="*/ 2147483647 w 836"/>
              <a:gd name="T33" fmla="*/ 2147483647 h 796"/>
              <a:gd name="T34" fmla="*/ 2147483647 w 836"/>
              <a:gd name="T35" fmla="*/ 2147483647 h 796"/>
              <a:gd name="T36" fmla="*/ 2147483647 w 836"/>
              <a:gd name="T37" fmla="*/ 2147483647 h 796"/>
              <a:gd name="T38" fmla="*/ 2147483647 w 836"/>
              <a:gd name="T39" fmla="*/ 2147483647 h 796"/>
              <a:gd name="T40" fmla="*/ 2147483647 w 836"/>
              <a:gd name="T41" fmla="*/ 2147483647 h 796"/>
              <a:gd name="T42" fmla="*/ 2147483647 w 836"/>
              <a:gd name="T43" fmla="*/ 2147483647 h 796"/>
              <a:gd name="T44" fmla="*/ 2147483647 w 836"/>
              <a:gd name="T45" fmla="*/ 2147483647 h 796"/>
              <a:gd name="T46" fmla="*/ 0 w 836"/>
              <a:gd name="T47" fmla="*/ 2147483647 h 796"/>
              <a:gd name="T48" fmla="*/ 0 w 836"/>
              <a:gd name="T49" fmla="*/ 2147483647 h 796"/>
              <a:gd name="T50" fmla="*/ 2147483647 w 836"/>
              <a:gd name="T51" fmla="*/ 2147483647 h 796"/>
              <a:gd name="T52" fmla="*/ 2147483647 w 836"/>
              <a:gd name="T53" fmla="*/ 2147483647 h 796"/>
              <a:gd name="T54" fmla="*/ 2147483647 w 836"/>
              <a:gd name="T55" fmla="*/ 2147483647 h 796"/>
              <a:gd name="T56" fmla="*/ 2147483647 w 836"/>
              <a:gd name="T57" fmla="*/ 2147483647 h 796"/>
              <a:gd name="T58" fmla="*/ 2147483647 w 836"/>
              <a:gd name="T59" fmla="*/ 2147483647 h 796"/>
              <a:gd name="T60" fmla="*/ 2147483647 w 836"/>
              <a:gd name="T61" fmla="*/ 2147483647 h 796"/>
              <a:gd name="T62" fmla="*/ 2147483647 w 836"/>
              <a:gd name="T63" fmla="*/ 2147483647 h 796"/>
              <a:gd name="T64" fmla="*/ 2147483647 w 836"/>
              <a:gd name="T65" fmla="*/ 2147483647 h 796"/>
              <a:gd name="T66" fmla="*/ 2147483647 w 836"/>
              <a:gd name="T67" fmla="*/ 2147483647 h 796"/>
              <a:gd name="T68" fmla="*/ 2147483647 w 836"/>
              <a:gd name="T69" fmla="*/ 2147483647 h 796"/>
              <a:gd name="T70" fmla="*/ 2147483647 w 836"/>
              <a:gd name="T71" fmla="*/ 2147483647 h 796"/>
              <a:gd name="T72" fmla="*/ 2147483647 w 836"/>
              <a:gd name="T73" fmla="*/ 0 h 796"/>
              <a:gd name="T74" fmla="*/ 2147483647 w 836"/>
              <a:gd name="T75" fmla="*/ 0 h 796"/>
              <a:gd name="T76" fmla="*/ 2147483647 w 836"/>
              <a:gd name="T77" fmla="*/ 2147483647 h 796"/>
              <a:gd name="T78" fmla="*/ 2147483647 w 836"/>
              <a:gd name="T79" fmla="*/ 2147483647 h 796"/>
              <a:gd name="T80" fmla="*/ 2147483647 w 836"/>
              <a:gd name="T81" fmla="*/ 2147483647 h 796"/>
              <a:gd name="T82" fmla="*/ 2147483647 w 836"/>
              <a:gd name="T83" fmla="*/ 2147483647 h 796"/>
              <a:gd name="T84" fmla="*/ 2147483647 w 836"/>
              <a:gd name="T85" fmla="*/ 2147483647 h 796"/>
              <a:gd name="T86" fmla="*/ 2147483647 w 836"/>
              <a:gd name="T87" fmla="*/ 2147483647 h 796"/>
              <a:gd name="T88" fmla="*/ 2147483647 w 836"/>
              <a:gd name="T89" fmla="*/ 2147483647 h 796"/>
              <a:gd name="T90" fmla="*/ 2147483647 w 836"/>
              <a:gd name="T91" fmla="*/ 2147483647 h 796"/>
              <a:gd name="T92" fmla="*/ 2147483647 w 836"/>
              <a:gd name="T93" fmla="*/ 2147483647 h 796"/>
              <a:gd name="T94" fmla="*/ 2147483647 w 836"/>
              <a:gd name="T95" fmla="*/ 2147483647 h 796"/>
              <a:gd name="T96" fmla="*/ 2147483647 w 836"/>
              <a:gd name="T97" fmla="*/ 2147483647 h 796"/>
              <a:gd name="T98" fmla="*/ 2147483647 w 836"/>
              <a:gd name="T99" fmla="*/ 2147483647 h 796"/>
              <a:gd name="T100" fmla="*/ 2147483647 w 836"/>
              <a:gd name="T101" fmla="*/ 2147483647 h 796"/>
              <a:gd name="T102" fmla="*/ 2147483647 w 836"/>
              <a:gd name="T103" fmla="*/ 2147483647 h 79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36"/>
              <a:gd name="T157" fmla="*/ 0 h 796"/>
              <a:gd name="T158" fmla="*/ 836 w 836"/>
              <a:gd name="T159" fmla="*/ 796 h 79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36" h="796">
                <a:moveTo>
                  <a:pt x="808" y="380"/>
                </a:moveTo>
                <a:lnTo>
                  <a:pt x="518" y="450"/>
                </a:lnTo>
                <a:lnTo>
                  <a:pt x="712" y="678"/>
                </a:lnTo>
                <a:lnTo>
                  <a:pt x="718" y="690"/>
                </a:lnTo>
                <a:lnTo>
                  <a:pt x="722" y="696"/>
                </a:lnTo>
                <a:lnTo>
                  <a:pt x="724" y="702"/>
                </a:lnTo>
                <a:lnTo>
                  <a:pt x="722" y="708"/>
                </a:lnTo>
                <a:lnTo>
                  <a:pt x="718" y="716"/>
                </a:lnTo>
                <a:lnTo>
                  <a:pt x="704" y="728"/>
                </a:lnTo>
                <a:lnTo>
                  <a:pt x="622" y="786"/>
                </a:lnTo>
                <a:lnTo>
                  <a:pt x="610" y="792"/>
                </a:lnTo>
                <a:lnTo>
                  <a:pt x="602" y="794"/>
                </a:lnTo>
                <a:lnTo>
                  <a:pt x="596" y="796"/>
                </a:lnTo>
                <a:lnTo>
                  <a:pt x="590" y="794"/>
                </a:lnTo>
                <a:lnTo>
                  <a:pt x="584" y="790"/>
                </a:lnTo>
                <a:lnTo>
                  <a:pt x="580" y="784"/>
                </a:lnTo>
                <a:lnTo>
                  <a:pt x="574" y="776"/>
                </a:lnTo>
                <a:lnTo>
                  <a:pt x="418" y="520"/>
                </a:lnTo>
                <a:lnTo>
                  <a:pt x="262" y="776"/>
                </a:lnTo>
                <a:lnTo>
                  <a:pt x="258" y="784"/>
                </a:lnTo>
                <a:lnTo>
                  <a:pt x="252" y="790"/>
                </a:lnTo>
                <a:lnTo>
                  <a:pt x="246" y="794"/>
                </a:lnTo>
                <a:lnTo>
                  <a:pt x="240" y="796"/>
                </a:lnTo>
                <a:lnTo>
                  <a:pt x="234" y="794"/>
                </a:lnTo>
                <a:lnTo>
                  <a:pt x="226" y="792"/>
                </a:lnTo>
                <a:lnTo>
                  <a:pt x="214" y="786"/>
                </a:lnTo>
                <a:lnTo>
                  <a:pt x="132" y="728"/>
                </a:lnTo>
                <a:lnTo>
                  <a:pt x="118" y="716"/>
                </a:lnTo>
                <a:lnTo>
                  <a:pt x="114" y="708"/>
                </a:lnTo>
                <a:lnTo>
                  <a:pt x="112" y="702"/>
                </a:lnTo>
                <a:lnTo>
                  <a:pt x="114" y="696"/>
                </a:lnTo>
                <a:lnTo>
                  <a:pt x="118" y="690"/>
                </a:lnTo>
                <a:lnTo>
                  <a:pt x="124" y="678"/>
                </a:lnTo>
                <a:lnTo>
                  <a:pt x="318" y="450"/>
                </a:lnTo>
                <a:lnTo>
                  <a:pt x="28" y="380"/>
                </a:lnTo>
                <a:lnTo>
                  <a:pt x="18" y="376"/>
                </a:lnTo>
                <a:lnTo>
                  <a:pt x="8" y="372"/>
                </a:lnTo>
                <a:lnTo>
                  <a:pt x="2" y="366"/>
                </a:lnTo>
                <a:lnTo>
                  <a:pt x="0" y="362"/>
                </a:lnTo>
                <a:lnTo>
                  <a:pt x="0" y="358"/>
                </a:lnTo>
                <a:lnTo>
                  <a:pt x="4" y="342"/>
                </a:lnTo>
                <a:lnTo>
                  <a:pt x="8" y="330"/>
                </a:lnTo>
                <a:lnTo>
                  <a:pt x="36" y="240"/>
                </a:lnTo>
                <a:lnTo>
                  <a:pt x="40" y="230"/>
                </a:lnTo>
                <a:lnTo>
                  <a:pt x="44" y="220"/>
                </a:lnTo>
                <a:lnTo>
                  <a:pt x="50" y="214"/>
                </a:lnTo>
                <a:lnTo>
                  <a:pt x="54" y="212"/>
                </a:lnTo>
                <a:lnTo>
                  <a:pt x="58" y="212"/>
                </a:lnTo>
                <a:lnTo>
                  <a:pt x="64" y="212"/>
                </a:lnTo>
                <a:lnTo>
                  <a:pt x="70" y="214"/>
                </a:lnTo>
                <a:lnTo>
                  <a:pt x="82" y="220"/>
                </a:lnTo>
                <a:lnTo>
                  <a:pt x="358" y="334"/>
                </a:lnTo>
                <a:lnTo>
                  <a:pt x="336" y="76"/>
                </a:lnTo>
                <a:lnTo>
                  <a:pt x="334" y="28"/>
                </a:lnTo>
                <a:lnTo>
                  <a:pt x="336" y="14"/>
                </a:lnTo>
                <a:lnTo>
                  <a:pt x="338" y="8"/>
                </a:lnTo>
                <a:lnTo>
                  <a:pt x="340" y="4"/>
                </a:lnTo>
                <a:lnTo>
                  <a:pt x="344" y="2"/>
                </a:lnTo>
                <a:lnTo>
                  <a:pt x="348" y="2"/>
                </a:lnTo>
                <a:lnTo>
                  <a:pt x="360" y="0"/>
                </a:lnTo>
                <a:lnTo>
                  <a:pt x="476" y="0"/>
                </a:lnTo>
                <a:lnTo>
                  <a:pt x="488" y="2"/>
                </a:lnTo>
                <a:lnTo>
                  <a:pt x="492" y="2"/>
                </a:lnTo>
                <a:lnTo>
                  <a:pt x="496" y="4"/>
                </a:lnTo>
                <a:lnTo>
                  <a:pt x="500" y="8"/>
                </a:lnTo>
                <a:lnTo>
                  <a:pt x="500" y="14"/>
                </a:lnTo>
                <a:lnTo>
                  <a:pt x="502" y="28"/>
                </a:lnTo>
                <a:lnTo>
                  <a:pt x="500" y="76"/>
                </a:lnTo>
                <a:lnTo>
                  <a:pt x="480" y="334"/>
                </a:lnTo>
                <a:lnTo>
                  <a:pt x="754" y="220"/>
                </a:lnTo>
                <a:lnTo>
                  <a:pt x="766" y="214"/>
                </a:lnTo>
                <a:lnTo>
                  <a:pt x="772" y="212"/>
                </a:lnTo>
                <a:lnTo>
                  <a:pt x="778" y="212"/>
                </a:lnTo>
                <a:lnTo>
                  <a:pt x="782" y="212"/>
                </a:lnTo>
                <a:lnTo>
                  <a:pt x="786" y="214"/>
                </a:lnTo>
                <a:lnTo>
                  <a:pt x="792" y="220"/>
                </a:lnTo>
                <a:lnTo>
                  <a:pt x="796" y="230"/>
                </a:lnTo>
                <a:lnTo>
                  <a:pt x="800" y="240"/>
                </a:lnTo>
                <a:lnTo>
                  <a:pt x="828" y="330"/>
                </a:lnTo>
                <a:lnTo>
                  <a:pt x="836" y="358"/>
                </a:lnTo>
                <a:lnTo>
                  <a:pt x="836" y="362"/>
                </a:lnTo>
                <a:lnTo>
                  <a:pt x="834" y="366"/>
                </a:lnTo>
                <a:lnTo>
                  <a:pt x="828" y="372"/>
                </a:lnTo>
                <a:lnTo>
                  <a:pt x="820" y="376"/>
                </a:lnTo>
                <a:lnTo>
                  <a:pt x="808" y="380"/>
                </a:lnTo>
                <a:close/>
              </a:path>
            </a:pathLst>
          </a:custGeom>
          <a:solidFill>
            <a:srgbClr val="FC92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3" name="Text Box 35"/>
          <p:cNvSpPr txBox="1">
            <a:spLocks noChangeArrowheads="1"/>
          </p:cNvSpPr>
          <p:nvPr/>
        </p:nvSpPr>
        <p:spPr bwMode="auto">
          <a:xfrm>
            <a:off x="6937218" y="1868489"/>
            <a:ext cx="17892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e-IL" b="1">
                <a:solidFill>
                  <a:srgbClr val="FAB900"/>
                </a:solidFill>
                <a:latin typeface="Calibri"/>
              </a:rPr>
              <a:t>אסטרטגיה ושיווק</a:t>
            </a:r>
            <a:endParaRPr lang="en-US" b="1">
              <a:solidFill>
                <a:srgbClr val="FAB900"/>
              </a:solidFill>
              <a:latin typeface="Calibri"/>
            </a:endParaRPr>
          </a:p>
        </p:txBody>
      </p:sp>
      <p:sp>
        <p:nvSpPr>
          <p:cNvPr id="14" name="Text Box 36"/>
          <p:cNvSpPr txBox="1">
            <a:spLocks noChangeArrowheads="1"/>
          </p:cNvSpPr>
          <p:nvPr/>
        </p:nvSpPr>
        <p:spPr bwMode="auto">
          <a:xfrm>
            <a:off x="5139430" y="1889125"/>
            <a:ext cx="12089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e-IL" b="1">
                <a:solidFill>
                  <a:srgbClr val="FAB900"/>
                </a:solidFill>
                <a:latin typeface="Calibri"/>
              </a:rPr>
              <a:t>ייעוץ ניהולי</a:t>
            </a:r>
            <a:endParaRPr lang="en-US" b="1">
              <a:solidFill>
                <a:srgbClr val="FAB900"/>
              </a:solidFill>
              <a:latin typeface="Calibri"/>
            </a:endParaRPr>
          </a:p>
        </p:txBody>
      </p:sp>
      <p:sp>
        <p:nvSpPr>
          <p:cNvPr id="15" name="Text Box 37"/>
          <p:cNvSpPr txBox="1">
            <a:spLocks noChangeArrowheads="1"/>
          </p:cNvSpPr>
          <p:nvPr/>
        </p:nvSpPr>
        <p:spPr bwMode="auto">
          <a:xfrm>
            <a:off x="2639349" y="1900239"/>
            <a:ext cx="16786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e-IL" b="1">
                <a:solidFill>
                  <a:srgbClr val="A1D314"/>
                </a:solidFill>
                <a:latin typeface="Calibri"/>
              </a:rPr>
              <a:t>תשתיות וסביבה</a:t>
            </a:r>
            <a:endParaRPr lang="en-US" b="1">
              <a:solidFill>
                <a:srgbClr val="A1D314"/>
              </a:solidFill>
              <a:latin typeface="Calibri"/>
            </a:endParaRPr>
          </a:p>
        </p:txBody>
      </p:sp>
      <p:sp>
        <p:nvSpPr>
          <p:cNvPr id="16" name="Text Box 38"/>
          <p:cNvSpPr txBox="1">
            <a:spLocks noChangeArrowheads="1"/>
          </p:cNvSpPr>
          <p:nvPr/>
        </p:nvSpPr>
        <p:spPr bwMode="auto">
          <a:xfrm>
            <a:off x="772765" y="1911350"/>
            <a:ext cx="9893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e-IL" b="1">
                <a:solidFill>
                  <a:srgbClr val="058194"/>
                </a:solidFill>
                <a:latin typeface="Calibri"/>
              </a:rPr>
              <a:t>בינלאומי</a:t>
            </a:r>
            <a:endParaRPr lang="en-US" b="1">
              <a:solidFill>
                <a:srgbClr val="058194"/>
              </a:solidFill>
              <a:latin typeface="Calibri"/>
            </a:endParaRPr>
          </a:p>
        </p:txBody>
      </p:sp>
      <p:sp>
        <p:nvSpPr>
          <p:cNvPr id="17" name="Text Box 39"/>
          <p:cNvSpPr txBox="1">
            <a:spLocks noChangeArrowheads="1"/>
          </p:cNvSpPr>
          <p:nvPr/>
        </p:nvSpPr>
        <p:spPr bwMode="auto">
          <a:xfrm>
            <a:off x="7018036" y="2276498"/>
            <a:ext cx="167225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אסטרטגיה עסקית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אסטרטגיה שיווקית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בנקאות השקעות</a:t>
            </a:r>
            <a:endParaRPr lang="en-US" sz="1600">
              <a:solidFill>
                <a:srgbClr val="1C0900"/>
              </a:solidFill>
              <a:latin typeface="Calibri"/>
            </a:endParaRPr>
          </a:p>
        </p:txBody>
      </p:sp>
      <p:sp>
        <p:nvSpPr>
          <p:cNvPr id="18" name="Text Box 40"/>
          <p:cNvSpPr txBox="1">
            <a:spLocks noChangeArrowheads="1"/>
          </p:cNvSpPr>
          <p:nvPr/>
        </p:nvSpPr>
        <p:spPr bwMode="auto">
          <a:xfrm>
            <a:off x="4769041" y="2276477"/>
            <a:ext cx="1899879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מובילות תפעולית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מערכי שירות ומכירות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en-US" sz="1600">
                <a:solidFill>
                  <a:srgbClr val="1C0900"/>
                </a:solidFill>
                <a:latin typeface="Calibri"/>
              </a:rPr>
              <a:t>PMO</a:t>
            </a:r>
            <a:r>
              <a:rPr lang="he-IL" sz="1600">
                <a:solidFill>
                  <a:srgbClr val="1C0900"/>
                </a:solidFill>
                <a:latin typeface="Calibri"/>
              </a:rPr>
              <a:t> וניהול סיכונים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ניהול שרשרת אספקה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לוגיסטיקה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תכנון והקמת מערכים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פיתוח ארגוני</a:t>
            </a:r>
            <a:endParaRPr lang="en-US" sz="1600">
              <a:solidFill>
                <a:srgbClr val="1C0900"/>
              </a:solidFill>
              <a:latin typeface="Calibri"/>
            </a:endParaRPr>
          </a:p>
        </p:txBody>
      </p:sp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107961" y="2276476"/>
            <a:ext cx="23161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>
                <a:solidFill>
                  <a:srgbClr val="1C0900"/>
                </a:solidFill>
                <a:latin typeface="Calibri"/>
              </a:rPr>
              <a:t>AMCG USA</a:t>
            </a:r>
          </a:p>
          <a:p>
            <a:pPr algn="ctr">
              <a:defRPr/>
            </a:pPr>
            <a:endParaRPr lang="en-US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en-US" sz="1600">
                <a:solidFill>
                  <a:srgbClr val="1C0900"/>
                </a:solidFill>
                <a:latin typeface="Calibri"/>
              </a:rPr>
              <a:t>AMCG EUROPE</a:t>
            </a:r>
          </a:p>
          <a:p>
            <a:pPr algn="ctr">
              <a:defRPr/>
            </a:pPr>
            <a:endParaRPr lang="en-US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en-US" sz="1600">
                <a:solidFill>
                  <a:srgbClr val="1C0900"/>
                </a:solidFill>
                <a:latin typeface="Calibri"/>
              </a:rPr>
              <a:t>GLOBAL JV</a:t>
            </a:r>
          </a:p>
        </p:txBody>
      </p:sp>
      <p:sp>
        <p:nvSpPr>
          <p:cNvPr id="20" name="Text Box 41"/>
          <p:cNvSpPr txBox="1">
            <a:spLocks noChangeArrowheads="1"/>
          </p:cNvSpPr>
          <p:nvPr/>
        </p:nvSpPr>
        <p:spPr bwMode="auto">
          <a:xfrm>
            <a:off x="2339987" y="2276483"/>
            <a:ext cx="2316163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ניהולי פרויקטי בניה, תשתיות ותחבורה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אינטגרציה ובקרת פרויקטים </a:t>
            </a:r>
            <a:r>
              <a:rPr lang="en-US" sz="1600">
                <a:solidFill>
                  <a:srgbClr val="1C0900"/>
                </a:solidFill>
                <a:latin typeface="Calibri"/>
              </a:rPr>
              <a:t>PMO</a:t>
            </a: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תכנון פונקציונאלי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ניהול תכנון והליכים סטטוטוריים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תסקירים ומסמכים סביבתיים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ייעול סביבתי ובדיקות התכנות</a:t>
            </a:r>
            <a:endParaRPr lang="en-US" sz="1600">
              <a:solidFill>
                <a:srgbClr val="1C0900"/>
              </a:solidFill>
              <a:latin typeface="Calibri"/>
            </a:endParaRPr>
          </a:p>
        </p:txBody>
      </p:sp>
      <p:sp>
        <p:nvSpPr>
          <p:cNvPr id="7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43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r>
              <a:rPr lang="en-US">
                <a:solidFill>
                  <a:srgbClr val="57310A"/>
                </a:solidFill>
                <a:latin typeface="MetaOT-Medi" pitchFamily="34" charset="0"/>
                <a:hlinkClick r:id="rId2"/>
              </a:rPr>
              <a:t>www.avivamcg.com</a:t>
            </a:r>
            <a:endParaRPr lang="en-US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r>
              <a:rPr lang="he-IL">
                <a:solidFill>
                  <a:srgbClr val="57310A"/>
                </a:solidFill>
                <a:latin typeface="Calibri"/>
              </a:rPr>
              <a:t>טל’: 03-9024004</a:t>
            </a: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  <a:p>
            <a:pPr algn="ctr">
              <a:defRPr/>
            </a:pPr>
            <a:endParaRPr lang="he-IL" b="1">
              <a:solidFill>
                <a:srgbClr val="FFFFFF"/>
              </a:solidFill>
              <a:latin typeface="Calibri"/>
            </a:endParaRPr>
          </a:p>
          <a:p>
            <a:pPr algn="ctr">
              <a:defRPr/>
            </a:pPr>
            <a:endParaRPr lang="en-US">
              <a:solidFill>
                <a:srgbClr val="57310A"/>
              </a:solidFill>
              <a:latin typeface="Calibri"/>
            </a:endParaRPr>
          </a:p>
          <a:p>
            <a:pPr algn="ctr">
              <a:defRPr/>
            </a:pPr>
            <a:r>
              <a:rPr lang="en-US">
                <a:solidFill>
                  <a:srgbClr val="57310A"/>
                </a:solidFill>
                <a:latin typeface="Calibri"/>
              </a:rPr>
              <a:t>avivamcg@avivamcg.com </a:t>
            </a:r>
            <a:r>
              <a:rPr lang="he-IL">
                <a:solidFill>
                  <a:srgbClr val="57310A"/>
                </a:solidFill>
                <a:latin typeface="Calibri"/>
              </a:rPr>
              <a:t/>
            </a:r>
            <a:br>
              <a:rPr lang="he-IL">
                <a:solidFill>
                  <a:srgbClr val="57310A"/>
                </a:solidFill>
                <a:latin typeface="Calibri"/>
              </a:rPr>
            </a:b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>
              <a:solidFill>
                <a:srgbClr val="57310A"/>
              </a:solidFill>
              <a:latin typeface="Calibri"/>
            </a:endParaRPr>
          </a:p>
        </p:txBody>
      </p:sp>
      <p:pic>
        <p:nvPicPr>
          <p:cNvPr id="3" name="Picture 17" descr="logo avi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9" y="1773238"/>
            <a:ext cx="3579812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0834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5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5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4968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7663"/>
            <a:ext cx="8229600" cy="45259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</p:spTree>
    <p:extLst>
      <p:ext uri="{BB962C8B-B14F-4D97-AF65-F5344CB8AC3E}">
        <p14:creationId xmlns:p14="http://schemas.microsoft.com/office/powerpoint/2010/main" val="27015302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782766" y="6343650"/>
            <a:ext cx="1374775" cy="5143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B2642B99-3EE3-493C-95B9-65364D558E88}" type="datetimeFigureOut">
              <a:rPr lang="he-IL" smtClean="0"/>
              <a:pPr/>
              <a:t>ג'/חשון/תשע"ח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226186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7" y="2276891"/>
            <a:ext cx="6995120" cy="384704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800" baseline="0"/>
            </a:lvl1pPr>
            <a:lvl2pPr>
              <a:buFontTx/>
              <a:buBlip>
                <a:blip r:embed="rId2"/>
              </a:buBlip>
              <a:defRPr sz="1600" baseline="0"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</p:txBody>
      </p:sp>
      <p:sp>
        <p:nvSpPr>
          <p:cNvPr id="8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9146956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81844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bg>
      <p:bgPr>
        <a:solidFill>
          <a:srgbClr val="2192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60140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54673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390716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614604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524270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16407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2584622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064776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20063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972770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981618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846135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907926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4177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1830" y="2800151"/>
            <a:ext cx="7740352" cy="125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1106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648219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2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0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8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5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3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5894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86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כותרת ותרש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2088"/>
            <a:ext cx="8229600" cy="1143000"/>
          </a:xfr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17663"/>
            <a:ext cx="8229600" cy="4525962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noProof="0"/>
              <a:t>לחץ על הסמל כדי להוסיף תרשים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4241080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60" indent="0">
              <a:buNone/>
              <a:defRPr sz="2000" b="1"/>
            </a:lvl2pPr>
            <a:lvl3pPr marL="913520" indent="0">
              <a:buNone/>
              <a:defRPr sz="1800" b="1"/>
            </a:lvl3pPr>
            <a:lvl4pPr marL="1370281" indent="0">
              <a:buNone/>
              <a:defRPr sz="1600" b="1"/>
            </a:lvl4pPr>
            <a:lvl5pPr marL="1827041" indent="0">
              <a:buNone/>
              <a:defRPr sz="1600" b="1"/>
            </a:lvl5pPr>
            <a:lvl6pPr marL="2283805" indent="0">
              <a:buNone/>
              <a:defRPr sz="1600" b="1"/>
            </a:lvl6pPr>
            <a:lvl7pPr marL="2740568" indent="0">
              <a:buNone/>
              <a:defRPr sz="1600" b="1"/>
            </a:lvl7pPr>
            <a:lvl8pPr marL="3197328" indent="0">
              <a:buNone/>
              <a:defRPr sz="1600" b="1"/>
            </a:lvl8pPr>
            <a:lvl9pPr marL="36540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60" indent="0">
              <a:buNone/>
              <a:defRPr sz="2000" b="1"/>
            </a:lvl2pPr>
            <a:lvl3pPr marL="913520" indent="0">
              <a:buNone/>
              <a:defRPr sz="1800" b="1"/>
            </a:lvl3pPr>
            <a:lvl4pPr marL="1370281" indent="0">
              <a:buNone/>
              <a:defRPr sz="1600" b="1"/>
            </a:lvl4pPr>
            <a:lvl5pPr marL="1827041" indent="0">
              <a:buNone/>
              <a:defRPr sz="1600" b="1"/>
            </a:lvl5pPr>
            <a:lvl6pPr marL="2283805" indent="0">
              <a:buNone/>
              <a:defRPr sz="1600" b="1"/>
            </a:lvl6pPr>
            <a:lvl7pPr marL="2740568" indent="0">
              <a:buNone/>
              <a:defRPr sz="1600" b="1"/>
            </a:lvl7pPr>
            <a:lvl8pPr marL="3197328" indent="0">
              <a:buNone/>
              <a:defRPr sz="1600" b="1"/>
            </a:lvl8pPr>
            <a:lvl9pPr marL="36540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1302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2801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10716" y="2915148"/>
            <a:ext cx="6322591" cy="1027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755579" y="4149087"/>
            <a:ext cx="7632848" cy="1759375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913520">
              <a:lnSpc>
                <a:spcPts val="2600"/>
              </a:lnSpc>
              <a:defRPr/>
            </a:pPr>
            <a:r>
              <a:rPr lang="he-IL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טלפון: 03-9024004 | פקס: -03-9024224</a:t>
            </a:r>
            <a: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Email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: </a:t>
            </a: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avivamcg@avivamcg.com </a:t>
            </a:r>
            <a:br>
              <a:rPr lang="en-US" sz="2400">
                <a:solidFill>
                  <a:prstClr val="white"/>
                </a:solidFill>
                <a:latin typeface="MetaOT-Medi" pitchFamily="34" charset="0"/>
              </a:rPr>
            </a:br>
            <a:r>
              <a:rPr lang="he-IL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רחוב העבודה 27, ראש העין, 48017</a:t>
            </a:r>
            <a: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www.avivamcg.com</a:t>
            </a:r>
            <a:endParaRPr lang="he-IL" sz="2400">
              <a:solidFill>
                <a:prstClr val="white"/>
              </a:solidFill>
              <a:latin typeface="MetaOT-Medi" pitchFamily="34" charset="0"/>
            </a:endParaRPr>
          </a:p>
          <a:p>
            <a:pPr algn="ctr" defTabSz="913520">
              <a:lnSpc>
                <a:spcPts val="2600"/>
              </a:lnSpc>
              <a:defRPr/>
            </a:pPr>
            <a:endParaRPr lang="he-IL" sz="2800">
              <a:solidFill>
                <a:prstClr val="white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353213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1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60" indent="0">
              <a:buNone/>
              <a:defRPr sz="1200"/>
            </a:lvl2pPr>
            <a:lvl3pPr marL="913520" indent="0">
              <a:buNone/>
              <a:defRPr sz="1000"/>
            </a:lvl3pPr>
            <a:lvl4pPr marL="1370281" indent="0">
              <a:buNone/>
              <a:defRPr sz="900"/>
            </a:lvl4pPr>
            <a:lvl5pPr marL="1827041" indent="0">
              <a:buNone/>
              <a:defRPr sz="900"/>
            </a:lvl5pPr>
            <a:lvl6pPr marL="2283805" indent="0">
              <a:buNone/>
              <a:defRPr sz="900"/>
            </a:lvl6pPr>
            <a:lvl7pPr marL="2740568" indent="0">
              <a:buNone/>
              <a:defRPr sz="900"/>
            </a:lvl7pPr>
            <a:lvl8pPr marL="3197328" indent="0">
              <a:buNone/>
              <a:defRPr sz="900"/>
            </a:lvl8pPr>
            <a:lvl9pPr marL="36540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898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83568" y="1734687"/>
            <a:ext cx="7303344" cy="1118174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defTabSz="1071836">
              <a:lnSpc>
                <a:spcPts val="7992"/>
              </a:lnSpc>
            </a:pPr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מבנה ארגוני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13" y="2924944"/>
            <a:ext cx="3918795" cy="319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590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373120" y="1913940"/>
            <a:ext cx="6397776" cy="1785023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1071836"/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לקוחות</a:t>
            </a:r>
          </a:p>
        </p:txBody>
      </p:sp>
      <p:pic>
        <p:nvPicPr>
          <p:cNvPr id="6" name="Picture 2" descr="H:\חטיבות\תכנון מערכים ושירות\מצגת חטיבת פרוגראמות וארגוני שירות\תמונות מצגת\מבנה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71366" y="3878768"/>
            <a:ext cx="6401269" cy="22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34562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663922" y="1838218"/>
            <a:ext cx="6397776" cy="2144096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defTabSz="1071836" rtl="0">
              <a:lnSpc>
                <a:spcPts val="7992"/>
              </a:lnSpc>
            </a:pPr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ההצלחות שלנו</a:t>
            </a:r>
          </a:p>
        </p:txBody>
      </p:sp>
      <p:pic>
        <p:nvPicPr>
          <p:cNvPr id="6" name="Picture 2" descr="H:\לוגו ואייקונים\אייקונים מותג\לבן השגת היעדים העסקיים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6755">
            <a:off x="1268188" y="3364255"/>
            <a:ext cx="3318674" cy="224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1400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55579" y="4164301"/>
            <a:ext cx="7632848" cy="1272062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913520">
              <a:lnSpc>
                <a:spcPts val="2300"/>
              </a:lnSpc>
              <a:defRPr/>
            </a:pP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טלפון: 03-9024004 | פקס: 03-9024224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Email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: </a:t>
            </a: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avivamcg@avivamcg.com </a:t>
            </a:r>
            <a:br>
              <a:rPr lang="en-US" sz="2400">
                <a:solidFill>
                  <a:prstClr val="white"/>
                </a:solidFill>
                <a:latin typeface="MetaOT-Medi" pitchFamily="34" charset="0"/>
              </a:rPr>
            </a:b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רחוב העבודה 27, ראש העין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,</a:t>
            </a: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 48017</a:t>
            </a:r>
            <a:endParaRPr lang="en-US" sz="2400">
              <a:solidFill>
                <a:prstClr val="white"/>
              </a:solidFill>
              <a:latin typeface="MeodedPashut_OE Regular" pitchFamily="50" charset="-79"/>
              <a:cs typeface="MeodedPashut_OE Regular" pitchFamily="50" charset="-79"/>
            </a:endParaRPr>
          </a:p>
          <a:p>
            <a:pPr algn="ctr" defTabSz="913520">
              <a:lnSpc>
                <a:spcPts val="2300"/>
              </a:lnSpc>
              <a:defRPr/>
            </a:pP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www.avivamcg.com</a:t>
            </a:r>
            <a:endParaRPr lang="he-IL" sz="2400">
              <a:solidFill>
                <a:prstClr val="white"/>
              </a:solidFill>
              <a:latin typeface="MetaOT-Medi" pitchFamily="34" charset="0"/>
            </a:endParaRPr>
          </a:p>
        </p:txBody>
      </p:sp>
      <p:pic>
        <p:nvPicPr>
          <p:cNvPr id="9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84668" y="2927169"/>
            <a:ext cx="6174687" cy="100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78236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788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460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+ blue st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3" y="1772825"/>
            <a:ext cx="8102936" cy="4370809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78098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32143667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31077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83726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1517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02582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9078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81347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0264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48285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6461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925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+ orange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3" y="1772825"/>
            <a:ext cx="8102936" cy="4370809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78098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17564390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89842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14163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03400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17250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647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765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באוקטובר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0298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2598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80386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464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50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54.xml"/><Relationship Id="rId55" Type="http://schemas.openxmlformats.org/officeDocument/2006/relationships/theme" Target="../theme/theme1.xml"/><Relationship Id="rId56" Type="http://schemas.openxmlformats.org/officeDocument/2006/relationships/image" Target="../media/image1.wmf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4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6.xml"/><Relationship Id="rId12" Type="http://schemas.openxmlformats.org/officeDocument/2006/relationships/theme" Target="../theme/theme10.xml"/><Relationship Id="rId1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5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67.xml"/><Relationship Id="rId12" Type="http://schemas.openxmlformats.org/officeDocument/2006/relationships/theme" Target="../theme/theme11.xml"/><Relationship Id="rId1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3.xml"/><Relationship Id="rId8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6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8.xml"/><Relationship Id="rId12" Type="http://schemas.openxmlformats.org/officeDocument/2006/relationships/theme" Target="../theme/theme12.xml"/><Relationship Id="rId1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77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89.xml"/><Relationship Id="rId12" Type="http://schemas.openxmlformats.org/officeDocument/2006/relationships/theme" Target="../theme/theme13.xml"/><Relationship Id="rId1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5.xml"/><Relationship Id="rId8" Type="http://schemas.openxmlformats.org/officeDocument/2006/relationships/slideLayout" Target="../slideLayouts/slideLayout186.xml"/><Relationship Id="rId9" Type="http://schemas.openxmlformats.org/officeDocument/2006/relationships/slideLayout" Target="../slideLayouts/slideLayout187.xml"/><Relationship Id="rId10" Type="http://schemas.openxmlformats.org/officeDocument/2006/relationships/slideLayout" Target="../slideLayouts/slideLayout188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00.xml"/><Relationship Id="rId12" Type="http://schemas.openxmlformats.org/officeDocument/2006/relationships/theme" Target="../theme/theme14.xml"/><Relationship Id="rId1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6.xml"/><Relationship Id="rId8" Type="http://schemas.openxmlformats.org/officeDocument/2006/relationships/slideLayout" Target="../slideLayouts/slideLayout197.xml"/><Relationship Id="rId9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199.xml"/></Relationships>
</file>

<file path=ppt/slideMasters/_rels/slideMaster1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11.xml"/><Relationship Id="rId12" Type="http://schemas.openxmlformats.org/officeDocument/2006/relationships/theme" Target="../theme/theme15.xml"/><Relationship Id="rId1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07.xml"/><Relationship Id="rId8" Type="http://schemas.openxmlformats.org/officeDocument/2006/relationships/slideLayout" Target="../slideLayouts/slideLayout208.xml"/><Relationship Id="rId9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10.xml"/></Relationships>
</file>

<file path=ppt/slideMasters/_rels/slideMaster1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2.xml"/><Relationship Id="rId12" Type="http://schemas.openxmlformats.org/officeDocument/2006/relationships/theme" Target="../theme/theme16.xml"/><Relationship Id="rId1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18.xml"/><Relationship Id="rId8" Type="http://schemas.openxmlformats.org/officeDocument/2006/relationships/slideLayout" Target="../slideLayouts/slideLayout219.xml"/><Relationship Id="rId9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21.xml"/></Relationships>
</file>

<file path=ppt/slideMasters/_rels/slideMaster1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3.xml"/><Relationship Id="rId12" Type="http://schemas.openxmlformats.org/officeDocument/2006/relationships/theme" Target="../theme/theme17.xml"/><Relationship Id="rId1" Type="http://schemas.openxmlformats.org/officeDocument/2006/relationships/slideLayout" Target="../slideLayouts/slideLayout223.xml"/><Relationship Id="rId2" Type="http://schemas.openxmlformats.org/officeDocument/2006/relationships/slideLayout" Target="../slideLayouts/slideLayout224.xml"/><Relationship Id="rId3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29.xml"/><Relationship Id="rId8" Type="http://schemas.openxmlformats.org/officeDocument/2006/relationships/slideLayout" Target="../slideLayouts/slideLayout230.xml"/><Relationship Id="rId9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2.xml"/></Relationships>
</file>

<file path=ppt/slideMasters/_rels/slideMaster1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4.xml"/><Relationship Id="rId12" Type="http://schemas.openxmlformats.org/officeDocument/2006/relationships/theme" Target="../theme/theme18.xml"/><Relationship Id="rId1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8.xml"/><Relationship Id="rId6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40.xml"/><Relationship Id="rId8" Type="http://schemas.openxmlformats.org/officeDocument/2006/relationships/slideLayout" Target="../slideLayouts/slideLayout241.xml"/><Relationship Id="rId9" Type="http://schemas.openxmlformats.org/officeDocument/2006/relationships/slideLayout" Target="../slideLayouts/slideLayout242.xml"/><Relationship Id="rId10" Type="http://schemas.openxmlformats.org/officeDocument/2006/relationships/slideLayout" Target="../slideLayouts/slideLayout243.xml"/></Relationships>
</file>

<file path=ppt/slideMasters/_rels/slideMaster1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55.xml"/><Relationship Id="rId12" Type="http://schemas.openxmlformats.org/officeDocument/2006/relationships/theme" Target="../theme/theme19.xml"/><Relationship Id="rId1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47.xml"/><Relationship Id="rId4" Type="http://schemas.openxmlformats.org/officeDocument/2006/relationships/slideLayout" Target="../slideLayouts/slideLayout248.xml"/><Relationship Id="rId5" Type="http://schemas.openxmlformats.org/officeDocument/2006/relationships/slideLayout" Target="../slideLayouts/slideLayout249.xml"/><Relationship Id="rId6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51.xml"/><Relationship Id="rId8" Type="http://schemas.openxmlformats.org/officeDocument/2006/relationships/slideLayout" Target="../slideLayouts/slideLayout252.xml"/><Relationship Id="rId9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54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5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1.xml"/><Relationship Id="rId8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4.xml"/></Relationships>
</file>

<file path=ppt/slideMasters/_rels/slideMaster2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6.xml"/><Relationship Id="rId12" Type="http://schemas.openxmlformats.org/officeDocument/2006/relationships/slideLayout" Target="../slideLayouts/slideLayout267.xml"/><Relationship Id="rId13" Type="http://schemas.openxmlformats.org/officeDocument/2006/relationships/slideLayout" Target="../slideLayouts/slideLayout268.xml"/><Relationship Id="rId14" Type="http://schemas.openxmlformats.org/officeDocument/2006/relationships/slideLayout" Target="../slideLayouts/slideLayout269.xml"/><Relationship Id="rId15" Type="http://schemas.openxmlformats.org/officeDocument/2006/relationships/slideLayout" Target="../slideLayouts/slideLayout270.xml"/><Relationship Id="rId16" Type="http://schemas.openxmlformats.org/officeDocument/2006/relationships/theme" Target="../theme/theme20.xml"/><Relationship Id="rId17" Type="http://schemas.openxmlformats.org/officeDocument/2006/relationships/image" Target="../media/image78.png"/><Relationship Id="rId1" Type="http://schemas.openxmlformats.org/officeDocument/2006/relationships/slideLayout" Target="../slideLayouts/slideLayout256.xml"/><Relationship Id="rId2" Type="http://schemas.openxmlformats.org/officeDocument/2006/relationships/slideLayout" Target="../slideLayouts/slideLayout257.xml"/><Relationship Id="rId3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59.xml"/><Relationship Id="rId5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2.xml"/><Relationship Id="rId8" Type="http://schemas.openxmlformats.org/officeDocument/2006/relationships/slideLayout" Target="../slideLayouts/slideLayout263.xml"/><Relationship Id="rId9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5.xml"/></Relationships>
</file>

<file path=ppt/slideMasters/_rels/slideMaster2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81.xml"/><Relationship Id="rId12" Type="http://schemas.openxmlformats.org/officeDocument/2006/relationships/theme" Target="../theme/theme21.xml"/><Relationship Id="rId1" Type="http://schemas.openxmlformats.org/officeDocument/2006/relationships/slideLayout" Target="../slideLayouts/slideLayout271.xml"/><Relationship Id="rId2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73.xml"/><Relationship Id="rId4" Type="http://schemas.openxmlformats.org/officeDocument/2006/relationships/slideLayout" Target="../slideLayouts/slideLayout274.xml"/><Relationship Id="rId5" Type="http://schemas.openxmlformats.org/officeDocument/2006/relationships/slideLayout" Target="../slideLayouts/slideLayout275.xml"/><Relationship Id="rId6" Type="http://schemas.openxmlformats.org/officeDocument/2006/relationships/slideLayout" Target="../slideLayouts/slideLayout276.xml"/><Relationship Id="rId7" Type="http://schemas.openxmlformats.org/officeDocument/2006/relationships/slideLayout" Target="../slideLayouts/slideLayout277.xml"/><Relationship Id="rId8" Type="http://schemas.openxmlformats.org/officeDocument/2006/relationships/slideLayout" Target="../slideLayouts/slideLayout278.xml"/><Relationship Id="rId9" Type="http://schemas.openxmlformats.org/officeDocument/2006/relationships/slideLayout" Target="../slideLayouts/slideLayout279.xml"/><Relationship Id="rId10" Type="http://schemas.openxmlformats.org/officeDocument/2006/relationships/slideLayout" Target="../slideLayouts/slideLayout280.xml"/></Relationships>
</file>

<file path=ppt/slideMasters/_rels/slideMaster2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92.xml"/><Relationship Id="rId12" Type="http://schemas.openxmlformats.org/officeDocument/2006/relationships/theme" Target="../theme/theme22.xml"/><Relationship Id="rId1" Type="http://schemas.openxmlformats.org/officeDocument/2006/relationships/slideLayout" Target="../slideLayouts/slideLayout282.xml"/><Relationship Id="rId2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84.xml"/><Relationship Id="rId4" Type="http://schemas.openxmlformats.org/officeDocument/2006/relationships/slideLayout" Target="../slideLayouts/slideLayout285.xml"/><Relationship Id="rId5" Type="http://schemas.openxmlformats.org/officeDocument/2006/relationships/slideLayout" Target="../slideLayouts/slideLayout286.xml"/><Relationship Id="rId6" Type="http://schemas.openxmlformats.org/officeDocument/2006/relationships/slideLayout" Target="../slideLayouts/slideLayout287.xml"/><Relationship Id="rId7" Type="http://schemas.openxmlformats.org/officeDocument/2006/relationships/slideLayout" Target="../slideLayouts/slideLayout288.xml"/><Relationship Id="rId8" Type="http://schemas.openxmlformats.org/officeDocument/2006/relationships/slideLayout" Target="../slideLayouts/slideLayout289.xml"/><Relationship Id="rId9" Type="http://schemas.openxmlformats.org/officeDocument/2006/relationships/slideLayout" Target="../slideLayouts/slideLayout290.xml"/><Relationship Id="rId10" Type="http://schemas.openxmlformats.org/officeDocument/2006/relationships/slideLayout" Target="../slideLayouts/slideLayout29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79.xml"/><Relationship Id="rId15" Type="http://schemas.openxmlformats.org/officeDocument/2006/relationships/theme" Target="../theme/theme3.xml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9.xml"/><Relationship Id="rId5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2.xml"/><Relationship Id="rId8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5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0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9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9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1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8.xml"/><Relationship Id="rId9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0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2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1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3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2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4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3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5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logo aviv"/>
          <p:cNvPicPr>
            <a:picLocks noChangeAspect="1" noChangeArrowheads="1"/>
          </p:cNvPicPr>
          <p:nvPr/>
        </p:nvPicPr>
        <p:blipFill>
          <a:blip r:embed="rId56" cstate="print"/>
          <a:srcRect/>
          <a:stretch>
            <a:fillRect/>
          </a:stretch>
        </p:blipFill>
        <p:spPr bwMode="auto">
          <a:xfrm>
            <a:off x="7095426" y="6275447"/>
            <a:ext cx="1778977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018174" y="6361629"/>
            <a:ext cx="40267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D6A910FD-0C8A-4163-9295-3C7F14D90DCB}" type="slidenum">
              <a:rPr lang="he-IL" sz="1400">
                <a:solidFill>
                  <a:srgbClr val="058194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58194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251523" y="836712"/>
            <a:ext cx="8739692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84A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3319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700" r:id="rId36"/>
    <p:sldLayoutId id="2147483702" r:id="rId37"/>
    <p:sldLayoutId id="2147483703" r:id="rId38"/>
    <p:sldLayoutId id="2147483705" r:id="rId39"/>
    <p:sldLayoutId id="2147483706" r:id="rId40"/>
    <p:sldLayoutId id="2147483707" r:id="rId41"/>
    <p:sldLayoutId id="2147483709" r:id="rId42"/>
    <p:sldLayoutId id="2147483710" r:id="rId43"/>
    <p:sldLayoutId id="2147483728" r:id="rId44"/>
    <p:sldLayoutId id="2147483741" r:id="rId45"/>
    <p:sldLayoutId id="2147483744" r:id="rId46"/>
    <p:sldLayoutId id="2147483746" r:id="rId47"/>
    <p:sldLayoutId id="2147483748" r:id="rId48"/>
    <p:sldLayoutId id="2147483751" r:id="rId49"/>
    <p:sldLayoutId id="2147483752" r:id="rId50"/>
    <p:sldLayoutId id="2147483755" r:id="rId51"/>
    <p:sldLayoutId id="2147483756" r:id="rId52"/>
    <p:sldLayoutId id="2147483759" r:id="rId53"/>
    <p:sldLayoutId id="2147483760" r:id="rId54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Meoded-Pashut_OE Black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ea typeface="Meoded-Pashut_OE Black"/>
          <a:cs typeface="Meoded-Pashut_OE Black" pitchFamily="2" charset="-79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ea typeface="Meoded-Pashut_OE Black"/>
          <a:cs typeface="Meoded-Pashut_OE Black" pitchFamily="2" charset="-79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ea typeface="Meoded-Pashut_OE Black"/>
          <a:cs typeface="Meoded-Pashut_OE Black" pitchFamily="2" charset="-79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ea typeface="Meoded-Pashut_OE Black"/>
          <a:cs typeface="Meoded-Pashut_OE Black" pitchFamily="2" charset="-79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cs typeface="Meoded-Pashut_OE Black" pitchFamily="2" charset="-79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cs typeface="Meoded-Pashut_OE Black" pitchFamily="2" charset="-79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cs typeface="Meoded-Pashut_OE Black" pitchFamily="2" charset="-79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cs typeface="Meoded-Pashut_OE Black" pitchFamily="2" charset="-79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rgbClr val="058194"/>
        </a:buClr>
        <a:buChar char="•"/>
        <a:defRPr sz="3200">
          <a:solidFill>
            <a:srgbClr val="1C0900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984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628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261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79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37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83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49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560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108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  <p:sldLayoutId id="2147483959" r:id="rId3"/>
    <p:sldLayoutId id="2147483960" r:id="rId4"/>
    <p:sldLayoutId id="2147483961" r:id="rId5"/>
    <p:sldLayoutId id="2147483962" r:id="rId6"/>
    <p:sldLayoutId id="2147483963" r:id="rId7"/>
    <p:sldLayoutId id="2147483964" r:id="rId8"/>
    <p:sldLayoutId id="2147483965" r:id="rId9"/>
    <p:sldLayoutId id="2147483966" r:id="rId10"/>
    <p:sldLayoutId id="2147483967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60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/>
              <a:pPr/>
              <a:t>23 באוקטובר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16641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192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52" tIns="45680" rIns="91352" bIns="45680" rtlCol="1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e-I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352" tIns="45680" rIns="91352" bIns="45680" rtlCol="1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e-I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352" tIns="45680" rIns="91352" bIns="4568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520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352" tIns="45680" rIns="91352" bIns="4568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520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:\לוגו ואייקונים\לוגו AVIV AMCG\לוגו אביב לבן.png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7546" y="6341750"/>
            <a:ext cx="2016224" cy="32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90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  <p:sldLayoutId id="2147483993" r:id="rId13"/>
    <p:sldLayoutId id="2147483994" r:id="rId14"/>
    <p:sldLayoutId id="2147483996" r:id="rId15"/>
  </p:sldLayoutIdLst>
  <p:hf hdr="0" dt="0"/>
  <p:txStyles>
    <p:titleStyle>
      <a:lvl1pPr algn="ctr" defTabSz="913520" rtl="1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572" indent="-342572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238" indent="-285471" algn="r" defTabSz="91352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190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59866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542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2186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947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710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472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6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2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8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4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05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68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328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9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302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30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192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52" tIns="45680" rIns="91352" bIns="45680" rtlCol="1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e-I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352" tIns="45680" rIns="91352" bIns="45680" rtlCol="1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e-I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352" tIns="45680" rIns="91352" bIns="4568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520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352" tIns="45680" rIns="91352" bIns="4568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520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:\לוגו ואייקונים\לוגו AVIV AMCG\לוגו אביב לבן.png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7546" y="6341750"/>
            <a:ext cx="2016224" cy="32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440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</p:sldLayoutIdLst>
  <p:hf hdr="0" dt="0"/>
  <p:txStyles>
    <p:titleStyle>
      <a:lvl1pPr algn="ctr" defTabSz="913520" rtl="1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572" indent="-342572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238" indent="-285471" algn="r" defTabSz="91352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190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59866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542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2186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947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710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472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6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2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8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4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05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68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328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9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94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773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052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469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261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באוקטובר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98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9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image" Target="../media/image88.png"/><Relationship Id="rId1" Type="http://schemas.openxmlformats.org/officeDocument/2006/relationships/slideLayout" Target="../slideLayouts/slideLayout180.xml"/><Relationship Id="rId2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diagramData" Target="../diagrams/data3.xml"/><Relationship Id="rId5" Type="http://schemas.openxmlformats.org/officeDocument/2006/relationships/diagramLayout" Target="../diagrams/layout3.xml"/><Relationship Id="rId6" Type="http://schemas.openxmlformats.org/officeDocument/2006/relationships/diagramQuickStyle" Target="../diagrams/quickStyle3.xml"/><Relationship Id="rId7" Type="http://schemas.openxmlformats.org/officeDocument/2006/relationships/diagramColors" Target="../diagrams/colors3.xml"/><Relationship Id="rId8" Type="http://schemas.microsoft.com/office/2007/relationships/diagramDrawing" Target="../diagrams/drawing3.xml"/><Relationship Id="rId1" Type="http://schemas.openxmlformats.org/officeDocument/2006/relationships/slideLayout" Target="../slideLayouts/slideLayout180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diagramData" Target="../diagrams/data4.xml"/><Relationship Id="rId5" Type="http://schemas.openxmlformats.org/officeDocument/2006/relationships/diagramLayout" Target="../diagrams/layout4.xml"/><Relationship Id="rId6" Type="http://schemas.openxmlformats.org/officeDocument/2006/relationships/diagramQuickStyle" Target="../diagrams/quickStyle4.xml"/><Relationship Id="rId7" Type="http://schemas.openxmlformats.org/officeDocument/2006/relationships/diagramColors" Target="../diagrams/colors4.xml"/><Relationship Id="rId8" Type="http://schemas.microsoft.com/office/2007/relationships/diagramDrawing" Target="../diagrams/drawing4.xml"/><Relationship Id="rId1" Type="http://schemas.openxmlformats.org/officeDocument/2006/relationships/slideLayout" Target="../slideLayouts/slideLayout180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diagramData" Target="../diagrams/data5.xml"/><Relationship Id="rId5" Type="http://schemas.openxmlformats.org/officeDocument/2006/relationships/diagramLayout" Target="../diagrams/layout5.xml"/><Relationship Id="rId6" Type="http://schemas.openxmlformats.org/officeDocument/2006/relationships/diagramQuickStyle" Target="../diagrams/quickStyle5.xml"/><Relationship Id="rId7" Type="http://schemas.openxmlformats.org/officeDocument/2006/relationships/diagramColors" Target="../diagrams/colors5.xml"/><Relationship Id="rId8" Type="http://schemas.microsoft.com/office/2007/relationships/diagramDrawing" Target="../diagrams/drawing5.xml"/><Relationship Id="rId1" Type="http://schemas.openxmlformats.org/officeDocument/2006/relationships/slideLayout" Target="../slideLayouts/slideLayout180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diagramData" Target="../diagrams/data6.xml"/><Relationship Id="rId5" Type="http://schemas.openxmlformats.org/officeDocument/2006/relationships/diagramLayout" Target="../diagrams/layout6.xml"/><Relationship Id="rId6" Type="http://schemas.openxmlformats.org/officeDocument/2006/relationships/diagramQuickStyle" Target="../diagrams/quickStyle6.xml"/><Relationship Id="rId7" Type="http://schemas.openxmlformats.org/officeDocument/2006/relationships/diagramColors" Target="../diagrams/colors6.xml"/><Relationship Id="rId8" Type="http://schemas.microsoft.com/office/2007/relationships/diagramDrawing" Target="../diagrams/drawing6.xml"/><Relationship Id="rId1" Type="http://schemas.openxmlformats.org/officeDocument/2006/relationships/slideLayout" Target="../slideLayouts/slideLayout180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diagramData" Target="../diagrams/data7.xml"/><Relationship Id="rId5" Type="http://schemas.openxmlformats.org/officeDocument/2006/relationships/diagramLayout" Target="../diagrams/layout7.xml"/><Relationship Id="rId6" Type="http://schemas.openxmlformats.org/officeDocument/2006/relationships/diagramQuickStyle" Target="../diagrams/quickStyle7.xml"/><Relationship Id="rId7" Type="http://schemas.openxmlformats.org/officeDocument/2006/relationships/diagramColors" Target="../diagrams/colors7.xml"/><Relationship Id="rId8" Type="http://schemas.microsoft.com/office/2007/relationships/diagramDrawing" Target="../diagrams/drawing7.xml"/><Relationship Id="rId1" Type="http://schemas.openxmlformats.org/officeDocument/2006/relationships/slideLayout" Target="../slideLayouts/slideLayout180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1" Type="http://schemas.openxmlformats.org/officeDocument/2006/relationships/slideLayout" Target="../slideLayouts/slideLayout179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0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17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4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4.xml"/><Relationship Id="rId2" Type="http://schemas.openxmlformats.org/officeDocument/2006/relationships/notesSlide" Target="../notesSlides/notesSlide6.xml"/><Relationship Id="rId3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4.xml"/><Relationship Id="rId2" Type="http://schemas.openxmlformats.org/officeDocument/2006/relationships/notesSlide" Target="../notesSlides/notesSlide7.xml"/><Relationship Id="rId3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4" Type="http://schemas.openxmlformats.org/officeDocument/2006/relationships/chart" Target="../charts/chart7.xml"/><Relationship Id="rId1" Type="http://schemas.openxmlformats.org/officeDocument/2006/relationships/slideLayout" Target="../slideLayouts/slideLayout18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3"/>
          <p:cNvSpPr>
            <a:spLocks noGrp="1"/>
          </p:cNvSpPr>
          <p:nvPr>
            <p:ph type="ctrTitle"/>
          </p:nvPr>
        </p:nvSpPr>
        <p:spPr>
          <a:xfrm>
            <a:off x="649796" y="1417911"/>
            <a:ext cx="7772400" cy="1470025"/>
          </a:xfrm>
        </p:spPr>
        <p:txBody>
          <a:bodyPr>
            <a:normAutofit fontScale="90000"/>
          </a:bodyPr>
          <a:lstStyle/>
          <a:p>
            <a:pPr defTabSz="913520">
              <a:lnSpc>
                <a:spcPts val="5499"/>
              </a:lnSpc>
              <a:spcBef>
                <a:spcPct val="0"/>
              </a:spcBef>
              <a:buNone/>
            </a:pPr>
            <a:r>
              <a:rPr lang="he-IL" sz="3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eodedPashut_OE Regular" pitchFamily="50" charset="-79"/>
                <a:ea typeface="+mn-ea"/>
                <a:cs typeface="+mn-cs"/>
              </a:rPr>
              <a:t>וועידת אנרגיה בקיבוצים</a:t>
            </a:r>
            <a:r>
              <a:rPr lang="he-IL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  <a:t/>
            </a:r>
            <a:br>
              <a:rPr lang="he-IL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</a:br>
            <a:endParaRPr lang="he-IL" sz="3600" dirty="0">
              <a:solidFill>
                <a:schemeClr val="accent5">
                  <a:lumMod val="60000"/>
                  <a:lumOff val="40000"/>
                </a:schemeClr>
              </a:solidFill>
              <a:latin typeface="MeodedPashut_OE Regular" pitchFamily="50" charset="-79"/>
              <a:ea typeface="+mn-ea"/>
              <a:cs typeface="MeodedPashut_OE Regular" pitchFamily="50" charset="-79"/>
            </a:endParaRPr>
          </a:p>
        </p:txBody>
      </p:sp>
      <p:sp>
        <p:nvSpPr>
          <p:cNvPr id="5" name="כותרת משנה 4"/>
          <p:cNvSpPr>
            <a:spLocks noGrp="1"/>
          </p:cNvSpPr>
          <p:nvPr>
            <p:ph type="subTitle" idx="1"/>
          </p:nvPr>
        </p:nvSpPr>
        <p:spPr>
          <a:xfrm>
            <a:off x="395536" y="3212976"/>
            <a:ext cx="8280920" cy="1752600"/>
          </a:xfrm>
        </p:spPr>
        <p:txBody>
          <a:bodyPr>
            <a:normAutofit fontScale="92500" lnSpcReduction="20000"/>
          </a:bodyPr>
          <a:lstStyle/>
          <a:p>
            <a:r>
              <a:rPr lang="he-IL" sz="3500" b="1" dirty="0" smtClean="0"/>
              <a:t>מגמות צפויות במשק החשמל ובמקטע החלוקה</a:t>
            </a:r>
          </a:p>
          <a:p>
            <a:endParaRPr lang="he-IL" dirty="0"/>
          </a:p>
          <a:p>
            <a:r>
              <a:rPr lang="he-IL" sz="2400" dirty="0">
                <a:solidFill>
                  <a:srgbClr val="2192B3"/>
                </a:solidFill>
                <a:latin typeface="MeodedPashut_OE Regular" pitchFamily="50" charset="-79"/>
              </a:rPr>
              <a:t>נורית גל </a:t>
            </a:r>
            <a:r>
              <a:rPr lang="mr-IN" sz="2400" dirty="0">
                <a:solidFill>
                  <a:srgbClr val="2192B3"/>
                </a:solidFill>
                <a:latin typeface="MeodedPashut_OE Regular" pitchFamily="50" charset="-79"/>
              </a:rPr>
              <a:t>–</a:t>
            </a:r>
            <a:r>
              <a:rPr lang="he-IL" sz="2400" dirty="0">
                <a:solidFill>
                  <a:srgbClr val="2192B3"/>
                </a:solidFill>
                <a:latin typeface="MeodedPashut_OE Regular" pitchFamily="50" charset="-79"/>
              </a:rPr>
              <a:t> סמנכ״לית חשמל </a:t>
            </a:r>
            <a:r>
              <a:rPr lang="he-IL" sz="2400" dirty="0" smtClean="0">
                <a:solidFill>
                  <a:srgbClr val="2192B3"/>
                </a:solidFill>
                <a:latin typeface="MeodedPashut_OE Regular" pitchFamily="50" charset="-79"/>
              </a:rPr>
              <a:t>ורגולציה</a:t>
            </a:r>
          </a:p>
          <a:p>
            <a:r>
              <a:rPr lang="he-IL" sz="2400" dirty="0" smtClean="0">
                <a:solidFill>
                  <a:srgbClr val="2192B3"/>
                </a:solidFill>
                <a:latin typeface="MeodedPashut_OE Regular" pitchFamily="50" charset="-79"/>
              </a:rPr>
              <a:t>24.10.2017</a:t>
            </a:r>
            <a:endParaRPr lang="he-IL" sz="2400" dirty="0">
              <a:solidFill>
                <a:srgbClr val="2192B3"/>
              </a:solidFill>
              <a:latin typeface="MeodedPashut_OE Regular" pitchFamily="50" charset="-79"/>
            </a:endParaRPr>
          </a:p>
          <a:p>
            <a:endParaRPr lang="he-IL" dirty="0"/>
          </a:p>
        </p:txBody>
      </p:sp>
      <p:pic>
        <p:nvPicPr>
          <p:cNvPr id="6" name="תמונה 5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0837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מציין מיקום תוכן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3E378B-4BEB-4D6B-A067-22809FB0EE53}" type="slidenum">
              <a:rPr lang="he-IL" smtClean="0"/>
              <a:pPr>
                <a:defRPr/>
              </a:pPr>
              <a:t>10</a:t>
            </a:fld>
            <a:endParaRPr lang="he-IL"/>
          </a:p>
        </p:txBody>
      </p:sp>
      <p:sp>
        <p:nvSpPr>
          <p:cNvPr id="3" name="כותרת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defTabSz="913520">
              <a:lnSpc>
                <a:spcPts val="5499"/>
              </a:lnSpc>
            </a:pPr>
            <a:r>
              <a:rPr lang="he-IL" sz="2800" u="sng" dirty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  <a:t>הרשות מסדירה תהליך שיבטיח השקעה ברשת</a:t>
            </a:r>
          </a:p>
        </p:txBody>
      </p:sp>
      <p:pic>
        <p:nvPicPr>
          <p:cNvPr id="5122" name="Picture 2" descr="C:\Users\nuritf\Desktop\רב מסר\logo newsletta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43102" y="6381328"/>
            <a:ext cx="1600898" cy="4766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915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3317954"/>
              </p:ext>
            </p:extLst>
          </p:nvPr>
        </p:nvGraphicFramePr>
        <p:xfrm>
          <a:off x="1115616" y="1556793"/>
          <a:ext cx="6912768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1560" y="37735"/>
            <a:ext cx="7920880" cy="1231025"/>
          </a:xfrm>
          <a:prstGeom prst="rect">
            <a:avLst/>
          </a:prstGeom>
        </p:spPr>
        <p:txBody>
          <a:bodyPr wrap="square" lIns="91352" tIns="45680" rIns="91352" bIns="45680">
            <a:spAutoFit/>
          </a:bodyPr>
          <a:lstStyle/>
          <a:p>
            <a:pPr algn="ctr" defTabSz="913520"/>
            <a:r>
              <a:rPr lang="he-IL" sz="28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הרשות מעודדת את הייצור המבוזר, </a:t>
            </a:r>
          </a:p>
          <a:p>
            <a:pPr algn="ctr" defTabSz="913520"/>
            <a:r>
              <a:rPr lang="he-IL" sz="28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בין השאר לאור הפער בפיתוח הרשת</a:t>
            </a:r>
            <a:endParaRPr lang="he-IL" sz="12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  <a:p>
            <a:pPr marL="0" algn="ctr" defTabSz="913520" rtl="1" eaLnBrk="1" latinLnBrk="0" hangingPunct="1"/>
            <a:endParaRPr lang="he-IL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331640" y="986306"/>
            <a:ext cx="7560840" cy="0"/>
          </a:xfrm>
          <a:prstGeom prst="line">
            <a:avLst/>
          </a:prstGeom>
          <a:ln w="19050">
            <a:solidFill>
              <a:srgbClr val="2192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699792" y="5013176"/>
            <a:ext cx="345638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he-IL" dirty="0" smtClean="0"/>
              <a:t>מרכיב קבוע בתעריף הרשת</a:t>
            </a:r>
            <a:endParaRPr lang="he-IL" dirty="0"/>
          </a:p>
        </p:txBody>
      </p:sp>
      <p:sp>
        <p:nvSpPr>
          <p:cNvPr id="9" name="TextBox 8"/>
          <p:cNvSpPr txBox="1"/>
          <p:nvPr/>
        </p:nvSpPr>
        <p:spPr>
          <a:xfrm>
            <a:off x="2699792" y="5507940"/>
            <a:ext cx="3456384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he-IL" dirty="0" smtClean="0"/>
              <a:t>הרחבת תחולת תעריף מערכתי לצרכנים עצמיים ברשת החלוקה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63174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מציין מיקום תוכן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3132188"/>
              </p:ext>
            </p:extLst>
          </p:nvPr>
        </p:nvGraphicFramePr>
        <p:xfrm>
          <a:off x="467544" y="126876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8" y="0"/>
            <a:ext cx="8316416" cy="1396584"/>
          </a:xfrm>
          <a:prstGeom prst="rect">
            <a:avLst/>
          </a:prstGeom>
        </p:spPr>
        <p:txBody>
          <a:bodyPr wrap="square" lIns="91352" tIns="45680" rIns="91352" bIns="45680">
            <a:spAutoFit/>
          </a:bodyPr>
          <a:lstStyle/>
          <a:p>
            <a:pPr defTabSz="913520">
              <a:lnSpc>
                <a:spcPts val="5499"/>
              </a:lnSpc>
            </a:pPr>
            <a:r>
              <a:rPr lang="he-IL" sz="3200" dirty="0" err="1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רשוי</a:t>
            </a:r>
            <a:r>
              <a:rPr lang="he-IL" sz="32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 מחלקים היסטוריים והסדרת מתחמים צרכניים</a:t>
            </a:r>
            <a:endParaRPr lang="he-IL" sz="14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  <a:p>
            <a:pPr marL="0" algn="r" defTabSz="913520" rtl="1" eaLnBrk="1" latinLnBrk="0" hangingPunct="1">
              <a:lnSpc>
                <a:spcPts val="5499"/>
              </a:lnSpc>
            </a:pPr>
            <a:endParaRPr lang="he-IL" sz="20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331640" y="986306"/>
            <a:ext cx="7560840" cy="0"/>
          </a:xfrm>
          <a:prstGeom prst="line">
            <a:avLst/>
          </a:prstGeom>
          <a:ln w="19050">
            <a:solidFill>
              <a:srgbClr val="2192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759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מציין מיקום תוכן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813326"/>
              </p:ext>
            </p:extLst>
          </p:nvPr>
        </p:nvGraphicFramePr>
        <p:xfrm>
          <a:off x="395536" y="1412776"/>
          <a:ext cx="847077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259969"/>
            <a:ext cx="8712968" cy="1502895"/>
          </a:xfrm>
          <a:prstGeom prst="rect">
            <a:avLst/>
          </a:prstGeom>
        </p:spPr>
        <p:txBody>
          <a:bodyPr wrap="square" lIns="91352" tIns="45680" rIns="91352" bIns="45680">
            <a:spAutoFit/>
          </a:bodyPr>
          <a:lstStyle/>
          <a:p>
            <a:pPr defTabSz="913520">
              <a:lnSpc>
                <a:spcPts val="5499"/>
              </a:lnSpc>
            </a:pPr>
            <a:r>
              <a:rPr lang="he-IL" sz="36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תוכנית אנרגיה מתחדשת בדגש למקטע החלוקה</a:t>
            </a:r>
            <a:endParaRPr lang="he-IL" sz="16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  <a:p>
            <a:pPr marL="0" algn="r" defTabSz="913520" rtl="1" eaLnBrk="1" latinLnBrk="0" hangingPunct="1">
              <a:lnSpc>
                <a:spcPts val="5499"/>
              </a:lnSpc>
            </a:pPr>
            <a:endParaRPr lang="he-IL" sz="24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331640" y="986306"/>
            <a:ext cx="7560840" cy="0"/>
          </a:xfrm>
          <a:prstGeom prst="line">
            <a:avLst/>
          </a:prstGeom>
          <a:ln w="19050">
            <a:solidFill>
              <a:srgbClr val="2192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60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מציין מיקום תוכן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4815676"/>
              </p:ext>
            </p:extLst>
          </p:nvPr>
        </p:nvGraphicFramePr>
        <p:xfrm>
          <a:off x="179512" y="119675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259969"/>
            <a:ext cx="8712968" cy="1396584"/>
          </a:xfrm>
          <a:prstGeom prst="rect">
            <a:avLst/>
          </a:prstGeom>
        </p:spPr>
        <p:txBody>
          <a:bodyPr wrap="square" lIns="91352" tIns="45680" rIns="91352" bIns="45680">
            <a:spAutoFit/>
          </a:bodyPr>
          <a:lstStyle/>
          <a:p>
            <a:pPr defTabSz="913520">
              <a:lnSpc>
                <a:spcPts val="5499"/>
              </a:lnSpc>
            </a:pPr>
            <a:r>
              <a:rPr lang="he-IL" sz="32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הסדרת שילוב מתקני יצור בגז ברשת החלוקה</a:t>
            </a:r>
            <a:endParaRPr lang="he-IL" sz="14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  <a:p>
            <a:pPr marL="0" algn="r" defTabSz="913520" rtl="1" eaLnBrk="1" latinLnBrk="0" hangingPunct="1">
              <a:lnSpc>
                <a:spcPts val="5499"/>
              </a:lnSpc>
            </a:pPr>
            <a:endParaRPr lang="he-IL" sz="20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331640" y="986306"/>
            <a:ext cx="7560840" cy="0"/>
          </a:xfrm>
          <a:prstGeom prst="line">
            <a:avLst/>
          </a:prstGeom>
          <a:ln w="19050">
            <a:solidFill>
              <a:srgbClr val="2192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62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מציין מיקום תוכן 6"/>
          <p:cNvGraphicFramePr>
            <a:graphicFrameLocks noGrp="1"/>
          </p:cNvGraphicFramePr>
          <p:nvPr>
            <p:ph idx="1"/>
          </p:nvPr>
        </p:nvGraphicFramePr>
        <p:xfrm>
          <a:off x="179512" y="119675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259969"/>
            <a:ext cx="8712968" cy="1396584"/>
          </a:xfrm>
          <a:prstGeom prst="rect">
            <a:avLst/>
          </a:prstGeom>
        </p:spPr>
        <p:txBody>
          <a:bodyPr wrap="square" lIns="91352" tIns="45680" rIns="91352" bIns="45680">
            <a:spAutoFit/>
          </a:bodyPr>
          <a:lstStyle/>
          <a:p>
            <a:pPr defTabSz="913520">
              <a:lnSpc>
                <a:spcPts val="5499"/>
              </a:lnSpc>
            </a:pPr>
            <a:r>
              <a:rPr lang="he-IL" sz="32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עדכון אמות המידה לחיבור מתקנים ברשת החלוקה</a:t>
            </a:r>
            <a:endParaRPr lang="he-IL" sz="14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  <a:p>
            <a:pPr marL="0" algn="r" defTabSz="913520" rtl="1" eaLnBrk="1" latinLnBrk="0" hangingPunct="1">
              <a:lnSpc>
                <a:spcPts val="5499"/>
              </a:lnSpc>
            </a:pPr>
            <a:endParaRPr lang="he-IL" sz="20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331640" y="986306"/>
            <a:ext cx="7560840" cy="0"/>
          </a:xfrm>
          <a:prstGeom prst="line">
            <a:avLst/>
          </a:prstGeom>
          <a:ln w="19050">
            <a:solidFill>
              <a:srgbClr val="2192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79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6064" y="259969"/>
            <a:ext cx="8316416" cy="1398700"/>
          </a:xfrm>
          <a:prstGeom prst="rect">
            <a:avLst/>
          </a:prstGeom>
        </p:spPr>
        <p:txBody>
          <a:bodyPr wrap="square" lIns="91352" tIns="45680" rIns="91352" bIns="45680">
            <a:spAutoFit/>
          </a:bodyPr>
          <a:lstStyle/>
          <a:p>
            <a:pPr defTabSz="913520">
              <a:lnSpc>
                <a:spcPts val="5499"/>
              </a:lnSpc>
            </a:pPr>
            <a:r>
              <a:rPr lang="he-IL" sz="3600" dirty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יעדי הממשלה</a:t>
            </a:r>
            <a:r>
              <a:rPr lang="en-US" sz="3600" dirty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 </a:t>
            </a:r>
            <a:r>
              <a:rPr lang="he-IL" sz="1600" dirty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החלטה מספר  542 מיום 20.09.2015</a:t>
            </a:r>
          </a:p>
          <a:p>
            <a:pPr marL="0" algn="r" defTabSz="913520" rtl="1" eaLnBrk="1" latinLnBrk="0" hangingPunct="1">
              <a:lnSpc>
                <a:spcPts val="5499"/>
              </a:lnSpc>
            </a:pPr>
            <a:endParaRPr lang="he-IL" sz="24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331640" y="986306"/>
            <a:ext cx="7560840" cy="0"/>
          </a:xfrm>
          <a:prstGeom prst="line">
            <a:avLst/>
          </a:prstGeom>
          <a:ln w="19050">
            <a:solidFill>
              <a:srgbClr val="2192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מציין מיקום תוכן 3"/>
          <p:cNvGraphicFramePr>
            <a:graphicFrameLocks/>
          </p:cNvGraphicFramePr>
          <p:nvPr>
            <p:extLst/>
          </p:nvPr>
        </p:nvGraphicFramePr>
        <p:xfrm>
          <a:off x="1153552" y="1322797"/>
          <a:ext cx="7042576" cy="38452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תיבת טקסט 25"/>
          <p:cNvSpPr txBox="1"/>
          <p:nvPr/>
        </p:nvSpPr>
        <p:spPr>
          <a:xfrm>
            <a:off x="611560" y="5517232"/>
            <a:ext cx="756084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pPr marL="342900" indent="-342900" algn="ctr"/>
            <a:r>
              <a:rPr lang="he-IL" dirty="0" smtClean="0"/>
              <a:t>יעדי הממשלה מציבים אתגר משמעותי למשק החשמל בשנים הקרובות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0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תרשים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0252017"/>
              </p:ext>
            </p:extLst>
          </p:nvPr>
        </p:nvGraphicFramePr>
        <p:xfrm>
          <a:off x="755576" y="1663968"/>
          <a:ext cx="7931223" cy="3421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1143000"/>
          </a:xfrm>
        </p:spPr>
        <p:txBody>
          <a:bodyPr>
            <a:normAutofit/>
          </a:bodyPr>
          <a:lstStyle/>
          <a:p>
            <a:pPr algn="r" defTabSz="914400" rtl="1" eaLnBrk="1" latinLnBrk="0" hangingPunct="1">
              <a:spcBef>
                <a:spcPct val="0"/>
              </a:spcBef>
              <a:buNone/>
            </a:pPr>
            <a:r>
              <a:rPr lang="he-IL" sz="3600" dirty="0" smtClean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  <a:t>שינויים צפויים בתמהיל הדלקים לאור יעדי הממשלה</a:t>
            </a:r>
            <a:endParaRPr lang="he-IL" sz="3600" dirty="0">
              <a:solidFill>
                <a:srgbClr val="2192B3"/>
              </a:solidFill>
              <a:latin typeface="MeodedPashut_OE Regular" pitchFamily="50" charset="-79"/>
              <a:ea typeface="+mn-ea"/>
              <a:cs typeface="MeodedPashut_OE Regular" pitchFamily="50" charset="-79"/>
            </a:endParaRPr>
          </a:p>
        </p:txBody>
      </p:sp>
      <p:cxnSp>
        <p:nvCxnSpPr>
          <p:cNvPr id="5" name="Straight Connector 11"/>
          <p:cNvCxnSpPr/>
          <p:nvPr/>
        </p:nvCxnSpPr>
        <p:spPr>
          <a:xfrm flipH="1">
            <a:off x="1331640" y="1124744"/>
            <a:ext cx="7560840" cy="0"/>
          </a:xfrm>
          <a:prstGeom prst="line">
            <a:avLst/>
          </a:prstGeom>
          <a:ln w="19050">
            <a:solidFill>
              <a:srgbClr val="2192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תיבת טקסט 5"/>
          <p:cNvSpPr txBox="1"/>
          <p:nvPr/>
        </p:nvSpPr>
        <p:spPr>
          <a:xfrm>
            <a:off x="1547664" y="2492896"/>
            <a:ext cx="6480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l" defTabSz="914400" rtl="0" eaLnBrk="1" latinLnBrk="0" hangingPunct="1"/>
            <a:r>
              <a:rPr lang="en-US" sz="1200" dirty="0" smtClean="0"/>
              <a:t>15% </a:t>
            </a:r>
            <a:r>
              <a:rPr lang="he-IL" sz="1200" dirty="0" smtClean="0"/>
              <a:t>הפחתה</a:t>
            </a:r>
            <a:endParaRPr lang="he-IL" sz="1200" dirty="0"/>
          </a:p>
        </p:txBody>
      </p:sp>
      <p:sp>
        <p:nvSpPr>
          <p:cNvPr id="7" name="תיבת טקסט 6"/>
          <p:cNvSpPr txBox="1"/>
          <p:nvPr/>
        </p:nvSpPr>
        <p:spPr>
          <a:xfrm>
            <a:off x="2483768" y="2564904"/>
            <a:ext cx="10081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l" defTabSz="914400" rtl="0" eaLnBrk="1" latinLnBrk="0" hangingPunct="1"/>
            <a:r>
              <a:rPr lang="he-IL" sz="1200" dirty="0" smtClean="0"/>
              <a:t>היתר פליטה 2016</a:t>
            </a:r>
            <a:endParaRPr lang="he-IL" sz="1200" dirty="0"/>
          </a:p>
        </p:txBody>
      </p:sp>
      <p:sp>
        <p:nvSpPr>
          <p:cNvPr id="8" name="תיבת טקסט 7"/>
          <p:cNvSpPr txBox="1"/>
          <p:nvPr/>
        </p:nvSpPr>
        <p:spPr>
          <a:xfrm>
            <a:off x="3923928" y="2492896"/>
            <a:ext cx="1008112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l" defTabSz="914400" rtl="0" eaLnBrk="1" latinLnBrk="0" hangingPunct="1"/>
            <a:r>
              <a:rPr lang="he-IL" sz="1100" dirty="0" smtClean="0"/>
              <a:t>סגירת</a:t>
            </a:r>
          </a:p>
          <a:p>
            <a:pPr marL="0" algn="l" defTabSz="914400" rtl="0" eaLnBrk="1" latinLnBrk="0" hangingPunct="1"/>
            <a:r>
              <a:rPr lang="he-IL" sz="1100" dirty="0" smtClean="0"/>
              <a:t> 1-4</a:t>
            </a:r>
            <a:endParaRPr lang="he-IL" sz="1100" dirty="0"/>
          </a:p>
        </p:txBody>
      </p:sp>
      <p:sp>
        <p:nvSpPr>
          <p:cNvPr id="9" name="תיבת טקסט 8"/>
          <p:cNvSpPr txBox="1"/>
          <p:nvPr/>
        </p:nvSpPr>
        <p:spPr>
          <a:xfrm>
            <a:off x="457200" y="5517232"/>
            <a:ext cx="800323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pPr marL="0" algn="r" defTabSz="914400" rtl="1" eaLnBrk="1" latinLnBrk="0" hangingPunct="1"/>
            <a:r>
              <a:rPr lang="he-IL" dirty="0" smtClean="0"/>
              <a:t>הגבלת סדר העמסה תביא לירידה של 6 </a:t>
            </a:r>
            <a:r>
              <a:rPr lang="he-IL" dirty="0" err="1" smtClean="0"/>
              <a:t>TWh</a:t>
            </a:r>
            <a:r>
              <a:rPr lang="he-IL" dirty="0" smtClean="0"/>
              <a:t> לעומת מדיניות העמסה כלכלית, </a:t>
            </a:r>
          </a:p>
          <a:p>
            <a:pPr marL="0" algn="r" defTabSz="914400" rtl="1" eaLnBrk="1" latinLnBrk="0" hangingPunct="1"/>
            <a:r>
              <a:rPr lang="he-IL" dirty="0" smtClean="0"/>
              <a:t>לאחר סגירת יחידות 1-4</a:t>
            </a:r>
          </a:p>
        </p:txBody>
      </p:sp>
      <p:sp>
        <p:nvSpPr>
          <p:cNvPr id="11" name="תיבת טקסט 6"/>
          <p:cNvSpPr txBox="1"/>
          <p:nvPr/>
        </p:nvSpPr>
        <p:spPr>
          <a:xfrm>
            <a:off x="5076056" y="2924944"/>
            <a:ext cx="273630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l" defTabSz="914400" rtl="0" eaLnBrk="1" latinLnBrk="0" hangingPunct="1"/>
            <a:r>
              <a:rPr lang="he-IL" sz="1100" dirty="0" smtClean="0"/>
              <a:t>המשך הגבלת סדר העמסה לאחר סגירת 1-4 ?</a:t>
            </a:r>
          </a:p>
        </p:txBody>
      </p:sp>
      <p:cxnSp>
        <p:nvCxnSpPr>
          <p:cNvPr id="19" name="מחבר חץ ישר 18"/>
          <p:cNvCxnSpPr/>
          <p:nvPr/>
        </p:nvCxnSpPr>
        <p:spPr>
          <a:xfrm>
            <a:off x="4932040" y="3284984"/>
            <a:ext cx="1841376" cy="991668"/>
          </a:xfrm>
          <a:prstGeom prst="straightConnector1">
            <a:avLst/>
          </a:prstGeom>
          <a:ln w="3810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תיבת טקסט 6"/>
          <p:cNvSpPr txBox="1"/>
          <p:nvPr/>
        </p:nvSpPr>
        <p:spPr>
          <a:xfrm>
            <a:off x="6444208" y="3717032"/>
            <a:ext cx="1800200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l" defTabSz="914400" rtl="0" eaLnBrk="1" latinLnBrk="0" hangingPunct="1"/>
            <a:r>
              <a:rPr lang="he-IL" sz="1100" dirty="0" smtClean="0"/>
              <a:t>הסבת </a:t>
            </a:r>
            <a:r>
              <a:rPr lang="he-IL" sz="1100" dirty="0" err="1" smtClean="0"/>
              <a:t>הפחמיות</a:t>
            </a:r>
            <a:r>
              <a:rPr lang="he-IL" sz="1100" dirty="0" smtClean="0"/>
              <a:t> הנותרות להפעלה בגז?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481353" y="3356992"/>
            <a:ext cx="6186991" cy="1087189"/>
            <a:chOff x="1481353" y="3356992"/>
            <a:chExt cx="6186991" cy="1087189"/>
          </a:xfrm>
        </p:grpSpPr>
        <p:sp>
          <p:nvSpPr>
            <p:cNvPr id="22" name="צורה חופשית 21"/>
            <p:cNvSpPr/>
            <p:nvPr/>
          </p:nvSpPr>
          <p:spPr>
            <a:xfrm>
              <a:off x="1481353" y="3982065"/>
              <a:ext cx="2313899" cy="462116"/>
            </a:xfrm>
            <a:custGeom>
              <a:avLst/>
              <a:gdLst>
                <a:gd name="connsiteX0" fmla="*/ 3318 w 2313899"/>
                <a:gd name="connsiteY0" fmla="*/ 462116 h 462116"/>
                <a:gd name="connsiteX1" fmla="*/ 347447 w 2313899"/>
                <a:gd name="connsiteY1" fmla="*/ 432619 h 462116"/>
                <a:gd name="connsiteX2" fmla="*/ 376944 w 2313899"/>
                <a:gd name="connsiteY2" fmla="*/ 422787 h 462116"/>
                <a:gd name="connsiteX3" fmla="*/ 426105 w 2313899"/>
                <a:gd name="connsiteY3" fmla="*/ 412954 h 462116"/>
                <a:gd name="connsiteX4" fmla="*/ 622750 w 2313899"/>
                <a:gd name="connsiteY4" fmla="*/ 403122 h 462116"/>
                <a:gd name="connsiteX5" fmla="*/ 652247 w 2313899"/>
                <a:gd name="connsiteY5" fmla="*/ 383458 h 462116"/>
                <a:gd name="connsiteX6" fmla="*/ 799731 w 2313899"/>
                <a:gd name="connsiteY6" fmla="*/ 353961 h 462116"/>
                <a:gd name="connsiteX7" fmla="*/ 868557 w 2313899"/>
                <a:gd name="connsiteY7" fmla="*/ 334296 h 462116"/>
                <a:gd name="connsiteX8" fmla="*/ 907886 w 2313899"/>
                <a:gd name="connsiteY8" fmla="*/ 314632 h 462116"/>
                <a:gd name="connsiteX9" fmla="*/ 966879 w 2313899"/>
                <a:gd name="connsiteY9" fmla="*/ 304800 h 462116"/>
                <a:gd name="connsiteX10" fmla="*/ 1360170 w 2313899"/>
                <a:gd name="connsiteY10" fmla="*/ 275303 h 462116"/>
                <a:gd name="connsiteX11" fmla="*/ 1448660 w 2313899"/>
                <a:gd name="connsiteY11" fmla="*/ 245806 h 462116"/>
                <a:gd name="connsiteX12" fmla="*/ 1478157 w 2313899"/>
                <a:gd name="connsiteY12" fmla="*/ 235974 h 462116"/>
                <a:gd name="connsiteX13" fmla="*/ 1507653 w 2313899"/>
                <a:gd name="connsiteY13" fmla="*/ 226141 h 462116"/>
                <a:gd name="connsiteX14" fmla="*/ 1556815 w 2313899"/>
                <a:gd name="connsiteY14" fmla="*/ 216309 h 462116"/>
                <a:gd name="connsiteX15" fmla="*/ 1635473 w 2313899"/>
                <a:gd name="connsiteY15" fmla="*/ 196645 h 462116"/>
                <a:gd name="connsiteX16" fmla="*/ 1753460 w 2313899"/>
                <a:gd name="connsiteY16" fmla="*/ 186812 h 462116"/>
                <a:gd name="connsiteX17" fmla="*/ 1802621 w 2313899"/>
                <a:gd name="connsiteY17" fmla="*/ 176980 h 462116"/>
                <a:gd name="connsiteX18" fmla="*/ 1910776 w 2313899"/>
                <a:gd name="connsiteY18" fmla="*/ 157316 h 462116"/>
                <a:gd name="connsiteX19" fmla="*/ 1940273 w 2313899"/>
                <a:gd name="connsiteY19" fmla="*/ 147483 h 462116"/>
                <a:gd name="connsiteX20" fmla="*/ 2009099 w 2313899"/>
                <a:gd name="connsiteY20" fmla="*/ 127819 h 462116"/>
                <a:gd name="connsiteX21" fmla="*/ 2077924 w 2313899"/>
                <a:gd name="connsiteY21" fmla="*/ 108154 h 462116"/>
                <a:gd name="connsiteX22" fmla="*/ 2107421 w 2313899"/>
                <a:gd name="connsiteY22" fmla="*/ 88490 h 462116"/>
                <a:gd name="connsiteX23" fmla="*/ 2136918 w 2313899"/>
                <a:gd name="connsiteY23" fmla="*/ 58993 h 462116"/>
                <a:gd name="connsiteX24" fmla="*/ 2176247 w 2313899"/>
                <a:gd name="connsiteY24" fmla="*/ 49161 h 462116"/>
                <a:gd name="connsiteX25" fmla="*/ 2254905 w 2313899"/>
                <a:gd name="connsiteY25" fmla="*/ 29496 h 462116"/>
                <a:gd name="connsiteX26" fmla="*/ 2313899 w 2313899"/>
                <a:gd name="connsiteY26" fmla="*/ 0 h 46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313899" h="462116">
                  <a:moveTo>
                    <a:pt x="3318" y="462116"/>
                  </a:moveTo>
                  <a:cubicBezTo>
                    <a:pt x="209866" y="420806"/>
                    <a:pt x="0" y="457436"/>
                    <a:pt x="347447" y="432619"/>
                  </a:cubicBezTo>
                  <a:cubicBezTo>
                    <a:pt x="357785" y="431881"/>
                    <a:pt x="366889" y="425301"/>
                    <a:pt x="376944" y="422787"/>
                  </a:cubicBezTo>
                  <a:cubicBezTo>
                    <a:pt x="393157" y="418734"/>
                    <a:pt x="409447" y="414287"/>
                    <a:pt x="426105" y="412954"/>
                  </a:cubicBezTo>
                  <a:cubicBezTo>
                    <a:pt x="491526" y="407720"/>
                    <a:pt x="557202" y="406399"/>
                    <a:pt x="622750" y="403122"/>
                  </a:cubicBezTo>
                  <a:cubicBezTo>
                    <a:pt x="632582" y="396567"/>
                    <a:pt x="641142" y="387496"/>
                    <a:pt x="652247" y="383458"/>
                  </a:cubicBezTo>
                  <a:cubicBezTo>
                    <a:pt x="714065" y="360979"/>
                    <a:pt x="737870" y="365208"/>
                    <a:pt x="799731" y="353961"/>
                  </a:cubicBezTo>
                  <a:cubicBezTo>
                    <a:pt x="814180" y="351334"/>
                    <a:pt x="853034" y="340949"/>
                    <a:pt x="868557" y="334296"/>
                  </a:cubicBezTo>
                  <a:cubicBezTo>
                    <a:pt x="882029" y="328522"/>
                    <a:pt x="893847" y="318844"/>
                    <a:pt x="907886" y="314632"/>
                  </a:cubicBezTo>
                  <a:cubicBezTo>
                    <a:pt x="926981" y="308904"/>
                    <a:pt x="947215" y="308077"/>
                    <a:pt x="966879" y="304800"/>
                  </a:cubicBezTo>
                  <a:cubicBezTo>
                    <a:pt x="1131633" y="249881"/>
                    <a:pt x="1005154" y="285744"/>
                    <a:pt x="1360170" y="275303"/>
                  </a:cubicBezTo>
                  <a:lnTo>
                    <a:pt x="1448660" y="245806"/>
                  </a:lnTo>
                  <a:lnTo>
                    <a:pt x="1478157" y="235974"/>
                  </a:lnTo>
                  <a:cubicBezTo>
                    <a:pt x="1487989" y="232697"/>
                    <a:pt x="1497490" y="228173"/>
                    <a:pt x="1507653" y="226141"/>
                  </a:cubicBezTo>
                  <a:cubicBezTo>
                    <a:pt x="1524040" y="222864"/>
                    <a:pt x="1540531" y="220067"/>
                    <a:pt x="1556815" y="216309"/>
                  </a:cubicBezTo>
                  <a:cubicBezTo>
                    <a:pt x="1583149" y="210232"/>
                    <a:pt x="1608746" y="200654"/>
                    <a:pt x="1635473" y="196645"/>
                  </a:cubicBezTo>
                  <a:cubicBezTo>
                    <a:pt x="1674502" y="190791"/>
                    <a:pt x="1714131" y="190090"/>
                    <a:pt x="1753460" y="186812"/>
                  </a:cubicBezTo>
                  <a:lnTo>
                    <a:pt x="1802621" y="176980"/>
                  </a:lnTo>
                  <a:cubicBezTo>
                    <a:pt x="1834758" y="171137"/>
                    <a:pt x="1878397" y="165411"/>
                    <a:pt x="1910776" y="157316"/>
                  </a:cubicBezTo>
                  <a:cubicBezTo>
                    <a:pt x="1920831" y="154802"/>
                    <a:pt x="1930346" y="150461"/>
                    <a:pt x="1940273" y="147483"/>
                  </a:cubicBezTo>
                  <a:cubicBezTo>
                    <a:pt x="1963127" y="140627"/>
                    <a:pt x="1986080" y="134097"/>
                    <a:pt x="2009099" y="127819"/>
                  </a:cubicBezTo>
                  <a:cubicBezTo>
                    <a:pt x="2022969" y="124036"/>
                    <a:pt x="2062846" y="115693"/>
                    <a:pt x="2077924" y="108154"/>
                  </a:cubicBezTo>
                  <a:cubicBezTo>
                    <a:pt x="2088493" y="102869"/>
                    <a:pt x="2098343" y="96055"/>
                    <a:pt x="2107421" y="88490"/>
                  </a:cubicBezTo>
                  <a:cubicBezTo>
                    <a:pt x="2118103" y="79588"/>
                    <a:pt x="2124845" y="65892"/>
                    <a:pt x="2136918" y="58993"/>
                  </a:cubicBezTo>
                  <a:cubicBezTo>
                    <a:pt x="2148651" y="52289"/>
                    <a:pt x="2163254" y="52873"/>
                    <a:pt x="2176247" y="49161"/>
                  </a:cubicBezTo>
                  <a:cubicBezTo>
                    <a:pt x="2246799" y="29004"/>
                    <a:pt x="2154947" y="49489"/>
                    <a:pt x="2254905" y="29496"/>
                  </a:cubicBezTo>
                  <a:lnTo>
                    <a:pt x="2313899" y="0"/>
                  </a:lnTo>
                </a:path>
              </a:pathLst>
            </a:cu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cxnSp>
          <p:nvCxnSpPr>
            <p:cNvPr id="25" name="מחבר ישר 24"/>
            <p:cNvCxnSpPr/>
            <p:nvPr/>
          </p:nvCxnSpPr>
          <p:spPr>
            <a:xfrm flipV="1">
              <a:off x="3779912" y="3356992"/>
              <a:ext cx="3888432" cy="648072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מחבר ישר 26"/>
          <p:cNvCxnSpPr/>
          <p:nvPr/>
        </p:nvCxnSpPr>
        <p:spPr>
          <a:xfrm>
            <a:off x="6516216" y="1772816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מחבר ישר 27"/>
          <p:cNvCxnSpPr/>
          <p:nvPr/>
        </p:nvCxnSpPr>
        <p:spPr>
          <a:xfrm>
            <a:off x="3995936" y="1772816"/>
            <a:ext cx="100811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724128" y="1556792"/>
            <a:ext cx="7200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1400" dirty="0" smtClean="0"/>
              <a:t>פחם</a:t>
            </a:r>
            <a:endParaRPr lang="he-IL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2771800" y="1628800"/>
            <a:ext cx="115212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1400" dirty="0" smtClean="0"/>
              <a:t>מתחדשות</a:t>
            </a:r>
            <a:endParaRPr lang="he-IL" sz="1400" dirty="0"/>
          </a:p>
        </p:txBody>
      </p:sp>
    </p:spTree>
    <p:extLst>
      <p:ext uri="{BB962C8B-B14F-4D97-AF65-F5344CB8AC3E}">
        <p14:creationId xmlns:p14="http://schemas.microsoft.com/office/powerpoint/2010/main" val="138472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תרשים 15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49415925-156D-4140-9E62-A36B93E8C53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-228841" y="1403334"/>
          <a:ext cx="8807746" cy="372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6064" y="259969"/>
            <a:ext cx="8316416" cy="702997"/>
          </a:xfrm>
          <a:prstGeom prst="rect">
            <a:avLst/>
          </a:prstGeom>
        </p:spPr>
        <p:txBody>
          <a:bodyPr wrap="square" lIns="91352" tIns="45680" rIns="91352" bIns="45680">
            <a:spAutoFit/>
          </a:bodyPr>
          <a:lstStyle/>
          <a:p>
            <a:pPr marL="0" algn="r" defTabSz="913520" rtl="1" eaLnBrk="1" latinLnBrk="0" hangingPunct="1">
              <a:lnSpc>
                <a:spcPts val="5499"/>
              </a:lnSpc>
            </a:pPr>
            <a:r>
              <a:rPr lang="he-IL" sz="28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תחזיות הביקוש גבוהות באופן משמעותי מיעד ההתייעלות</a:t>
            </a:r>
            <a:endParaRPr lang="he-IL" sz="28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331640" y="986306"/>
            <a:ext cx="7560840" cy="0"/>
          </a:xfrm>
          <a:prstGeom prst="line">
            <a:avLst/>
          </a:prstGeom>
          <a:ln w="19050">
            <a:solidFill>
              <a:srgbClr val="2192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תיבת טקסט 25"/>
          <p:cNvSpPr txBox="1"/>
          <p:nvPr/>
        </p:nvSpPr>
        <p:spPr>
          <a:xfrm>
            <a:off x="0" y="5490920"/>
            <a:ext cx="91440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pPr marL="342900" indent="-342900" algn="ctr"/>
            <a:r>
              <a:rPr lang="he-IL" dirty="0" smtClean="0"/>
              <a:t>הפער בין יעד הממשלה לבין תחזיות הביקוש הוא 10-30 </a:t>
            </a:r>
            <a:r>
              <a:rPr lang="en-US" dirty="0" err="1" smtClean="0"/>
              <a:t>TWh</a:t>
            </a:r>
            <a:r>
              <a:rPr lang="he-IL" dirty="0" smtClean="0"/>
              <a:t> ב 2030</a:t>
            </a:r>
            <a:endParaRPr lang="en-US" dirty="0"/>
          </a:p>
        </p:txBody>
      </p:sp>
      <p:sp>
        <p:nvSpPr>
          <p:cNvPr id="3" name="תיבת טקסט 2"/>
          <p:cNvSpPr txBox="1"/>
          <p:nvPr/>
        </p:nvSpPr>
        <p:spPr>
          <a:xfrm>
            <a:off x="7596336" y="3525785"/>
            <a:ext cx="864096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100" dirty="0" smtClean="0"/>
              <a:t>86 TWH</a:t>
            </a:r>
            <a:endParaRPr lang="he-IL" sz="1100" dirty="0"/>
          </a:p>
        </p:txBody>
      </p:sp>
      <p:sp>
        <p:nvSpPr>
          <p:cNvPr id="10" name="תיבת טקסט 9"/>
          <p:cNvSpPr txBox="1"/>
          <p:nvPr/>
        </p:nvSpPr>
        <p:spPr>
          <a:xfrm>
            <a:off x="7447130" y="2989269"/>
            <a:ext cx="1043608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1100" dirty="0" smtClean="0"/>
              <a:t>.</a:t>
            </a:r>
            <a:r>
              <a:rPr lang="en-US" sz="1100" dirty="0" smtClean="0"/>
              <a:t>97 TWH</a:t>
            </a:r>
            <a:endParaRPr lang="he-IL" sz="1100" dirty="0"/>
          </a:p>
        </p:txBody>
      </p:sp>
      <p:sp>
        <p:nvSpPr>
          <p:cNvPr id="13" name="תיבת טקסט 12"/>
          <p:cNvSpPr txBox="1"/>
          <p:nvPr/>
        </p:nvSpPr>
        <p:spPr>
          <a:xfrm>
            <a:off x="7631924" y="2014736"/>
            <a:ext cx="864096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100" dirty="0" smtClean="0"/>
              <a:t>117 TWH</a:t>
            </a:r>
            <a:endParaRPr lang="he-IL" sz="1100" dirty="0"/>
          </a:p>
        </p:txBody>
      </p:sp>
    </p:spTree>
    <p:extLst>
      <p:ext uri="{BB962C8B-B14F-4D97-AF65-F5344CB8AC3E}">
        <p14:creationId xmlns:p14="http://schemas.microsoft.com/office/powerpoint/2010/main" val="139311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תרשים 15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B48DD226-DB51-492A-BABC-138801EDF8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8218896"/>
              </p:ext>
            </p:extLst>
          </p:nvPr>
        </p:nvGraphicFramePr>
        <p:xfrm>
          <a:off x="683568" y="1067868"/>
          <a:ext cx="7704856" cy="3768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7"/>
          <p:cNvSpPr>
            <a:spLocks noGrp="1"/>
          </p:cNvSpPr>
          <p:nvPr>
            <p:ph type="title"/>
          </p:nvPr>
        </p:nvSpPr>
        <p:spPr>
          <a:xfrm>
            <a:off x="-996026" y="106493"/>
            <a:ext cx="10075052" cy="717423"/>
          </a:xfrm>
          <a:prstGeom prst="rect">
            <a:avLst/>
          </a:prstGeom>
        </p:spPr>
        <p:txBody>
          <a:bodyPr wrap="square" lIns="91352" tIns="45680" rIns="91352" bIns="45680">
            <a:spAutoFit/>
          </a:bodyPr>
          <a:lstStyle/>
          <a:p>
            <a:pPr marL="0" algn="r" defTabSz="913520" rtl="1" eaLnBrk="1" latinLnBrk="0" hangingPunct="1">
              <a:lnSpc>
                <a:spcPts val="5499"/>
              </a:lnSpc>
            </a:pPr>
            <a:r>
              <a:rPr lang="he-IL" sz="32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התחזיות מצביעות על צורך בהספק משמעותי נוסף במשק</a:t>
            </a:r>
            <a:endParaRPr lang="he-IL" sz="20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  <p:sp>
        <p:nvSpPr>
          <p:cNvPr id="3" name="תיבת טקסט 2"/>
          <p:cNvSpPr txBox="1"/>
          <p:nvPr/>
        </p:nvSpPr>
        <p:spPr>
          <a:xfrm>
            <a:off x="1433583" y="2276872"/>
            <a:ext cx="674334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1200" dirty="0" smtClean="0"/>
              <a:t>25,100</a:t>
            </a:r>
            <a:endParaRPr lang="he-IL" sz="1200" dirty="0"/>
          </a:p>
        </p:txBody>
      </p:sp>
      <p:sp>
        <p:nvSpPr>
          <p:cNvPr id="9" name="תיבת טקסט 8"/>
          <p:cNvSpPr txBox="1"/>
          <p:nvPr/>
        </p:nvSpPr>
        <p:spPr>
          <a:xfrm>
            <a:off x="2866773" y="2395774"/>
            <a:ext cx="8640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1200" dirty="0"/>
              <a:t>23,250</a:t>
            </a:r>
          </a:p>
        </p:txBody>
      </p:sp>
      <p:sp>
        <p:nvSpPr>
          <p:cNvPr id="10" name="תיבת טקסט 9"/>
          <p:cNvSpPr txBox="1"/>
          <p:nvPr/>
        </p:nvSpPr>
        <p:spPr>
          <a:xfrm>
            <a:off x="4497083" y="2415371"/>
            <a:ext cx="8640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1200" dirty="0"/>
              <a:t>22,600</a:t>
            </a:r>
          </a:p>
        </p:txBody>
      </p:sp>
      <p:sp>
        <p:nvSpPr>
          <p:cNvPr id="11" name="תיבת טקסט 10"/>
          <p:cNvSpPr txBox="1"/>
          <p:nvPr/>
        </p:nvSpPr>
        <p:spPr>
          <a:xfrm>
            <a:off x="6372200" y="2675275"/>
            <a:ext cx="69644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1200" dirty="0"/>
              <a:t>20,300</a:t>
            </a:r>
          </a:p>
        </p:txBody>
      </p:sp>
      <p:sp>
        <p:nvSpPr>
          <p:cNvPr id="12" name="מלבן 11"/>
          <p:cNvSpPr/>
          <p:nvPr/>
        </p:nvSpPr>
        <p:spPr>
          <a:xfrm>
            <a:off x="683568" y="5329560"/>
            <a:ext cx="806639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pPr marL="342900" indent="-342900" algn="ctr" defTabSz="914400" rtl="1" eaLnBrk="1" latinLnBrk="0" hangingPunct="1"/>
            <a:r>
              <a:rPr lang="he-IL" dirty="0" smtClean="0"/>
              <a:t>לפי תחזית </a:t>
            </a:r>
            <a:r>
              <a:rPr lang="he-IL" dirty="0" err="1" smtClean="0"/>
              <a:t>חח״י</a:t>
            </a:r>
            <a:r>
              <a:rPr lang="he-IL" dirty="0" smtClean="0"/>
              <a:t> ובנק ישראל ההספק המותקן נדרש לגדול </a:t>
            </a:r>
            <a:r>
              <a:rPr lang="he-IL" dirty="0" err="1" smtClean="0"/>
              <a:t>בכ</a:t>
            </a:r>
            <a:r>
              <a:rPr lang="he-IL" dirty="0" smtClean="0"/>
              <a:t> 6000 MW עד 2030</a:t>
            </a:r>
            <a:endParaRPr lang="he-IL" sz="1600" dirty="0">
              <a:solidFill>
                <a:schemeClr val="tx1"/>
              </a:solidFill>
            </a:endParaRPr>
          </a:p>
        </p:txBody>
      </p:sp>
      <p:sp>
        <p:nvSpPr>
          <p:cNvPr id="13" name="תיבת טקסט 12"/>
          <p:cNvSpPr txBox="1"/>
          <p:nvPr/>
        </p:nvSpPr>
        <p:spPr>
          <a:xfrm>
            <a:off x="6866328" y="2983443"/>
            <a:ext cx="1907704" cy="795166"/>
          </a:xfrm>
          <a:prstGeom prst="rect">
            <a:avLst/>
          </a:prstGeom>
        </p:spPr>
        <p:txBody>
          <a:bodyPr wrap="square" rtlCol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e-IL" sz="1400" b="1" dirty="0">
                <a:solidFill>
                  <a:srgbClr val="FF0000"/>
                </a:solidFill>
              </a:rPr>
              <a:t>הספק קונבנציונלי</a:t>
            </a:r>
            <a:endParaRPr lang="en-US" sz="1400" b="1" dirty="0">
              <a:solidFill>
                <a:srgbClr val="FF0000"/>
              </a:solidFill>
            </a:endParaRPr>
          </a:p>
          <a:p>
            <a:pPr algn="ctr"/>
            <a:r>
              <a:rPr lang="he-IL" sz="1400" b="1" dirty="0" smtClean="0">
                <a:solidFill>
                  <a:srgbClr val="FF0000"/>
                </a:solidFill>
              </a:rPr>
              <a:t>קיים 2017</a:t>
            </a:r>
            <a:endParaRPr lang="he-IL" sz="1400" b="1" dirty="0">
              <a:solidFill>
                <a:srgbClr val="FF0000"/>
              </a:solidFill>
            </a:endParaRPr>
          </a:p>
          <a:p>
            <a:pPr algn="ctr"/>
            <a:endParaRPr lang="he-IL" sz="1400" b="1" dirty="0">
              <a:solidFill>
                <a:srgbClr val="FF0000"/>
              </a:solidFill>
            </a:endParaRPr>
          </a:p>
          <a:p>
            <a:pPr algn="ctr"/>
            <a:endParaRPr lang="he-IL" sz="1400" b="1" dirty="0">
              <a:solidFill>
                <a:srgbClr val="FF0000"/>
              </a:solidFill>
            </a:endParaRPr>
          </a:p>
          <a:p>
            <a:pPr algn="ctr"/>
            <a:endParaRPr lang="he-IL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2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כותרת 1"/>
          <p:cNvSpPr txBox="1">
            <a:spLocks/>
          </p:cNvSpPr>
          <p:nvPr/>
        </p:nvSpPr>
        <p:spPr>
          <a:xfrm>
            <a:off x="467544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77500" lnSpcReduction="20000"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defTabSz="913520">
              <a:lnSpc>
                <a:spcPts val="5499"/>
              </a:lnSpc>
            </a:pPr>
            <a:r>
              <a:rPr lang="he-IL" sz="3600" dirty="0" smtClean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  <a:t>המכסות הקיימות צפויות להביא להקמה של כ 3400 </a:t>
            </a:r>
            <a:r>
              <a:rPr lang="en-US" sz="3600" dirty="0" smtClean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  <a:t>MW</a:t>
            </a:r>
            <a:r>
              <a:rPr lang="he-IL" sz="3600" dirty="0" smtClean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  <a:t> לפחות</a:t>
            </a:r>
            <a:endParaRPr lang="he-IL" sz="3600" dirty="0">
              <a:solidFill>
                <a:srgbClr val="2192B3"/>
              </a:solidFill>
              <a:latin typeface="MeodedPashut_OE Regular" pitchFamily="50" charset="-79"/>
              <a:ea typeface="+mn-ea"/>
              <a:cs typeface="MeodedPashut_OE Regular" pitchFamily="50" charset="-79"/>
            </a:endParaRPr>
          </a:p>
        </p:txBody>
      </p:sp>
      <p:sp>
        <p:nvSpPr>
          <p:cNvPr id="16" name="תיבת טקסט 15"/>
          <p:cNvSpPr txBox="1"/>
          <p:nvPr/>
        </p:nvSpPr>
        <p:spPr>
          <a:xfrm>
            <a:off x="5580112" y="5286388"/>
            <a:ext cx="936104" cy="261610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pPr marL="0" algn="ctr" defTabSz="914400" rtl="1" eaLnBrk="1" latinLnBrk="0" hangingPunct="1"/>
            <a:r>
              <a:rPr lang="he-IL" sz="1100" dirty="0" smtClean="0"/>
              <a:t>קונבנציונלי</a:t>
            </a:r>
            <a:endParaRPr lang="he-IL" sz="1100" dirty="0"/>
          </a:p>
        </p:txBody>
      </p:sp>
      <p:sp>
        <p:nvSpPr>
          <p:cNvPr id="19" name="מלבן 18"/>
          <p:cNvSpPr/>
          <p:nvPr/>
        </p:nvSpPr>
        <p:spPr>
          <a:xfrm>
            <a:off x="1115616" y="5857892"/>
            <a:ext cx="6336704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pPr algn="ctr"/>
            <a:r>
              <a:rPr lang="he-IL" dirty="0" smtClean="0">
                <a:solidFill>
                  <a:schemeClr val="tx1"/>
                </a:solidFill>
              </a:rPr>
              <a:t>עד שנת </a:t>
            </a:r>
            <a:r>
              <a:rPr lang="he-IL" dirty="0">
                <a:solidFill>
                  <a:schemeClr val="tx1"/>
                </a:solidFill>
              </a:rPr>
              <a:t>2030 צפויה הקמה של </a:t>
            </a:r>
            <a:r>
              <a:rPr lang="he-IL" dirty="0" smtClean="0"/>
              <a:t>3,300 </a:t>
            </a:r>
            <a:r>
              <a:rPr lang="en-US" dirty="0" smtClean="0"/>
              <a:t>MW</a:t>
            </a:r>
            <a:endParaRPr lang="he-IL" dirty="0" smtClean="0"/>
          </a:p>
          <a:p>
            <a:pPr algn="ctr"/>
            <a:r>
              <a:rPr lang="he-IL" dirty="0" smtClean="0"/>
              <a:t> (כולל תחליף ראשוני בהיקף של 750 </a:t>
            </a:r>
            <a:r>
              <a:rPr lang="en-US" dirty="0" smtClean="0"/>
              <a:t>MW</a:t>
            </a:r>
            <a:r>
              <a:rPr lang="he-IL" dirty="0" smtClean="0"/>
              <a:t> לתחנות 1-4)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1" name="תרשים 40"/>
          <p:cNvGraphicFramePr/>
          <p:nvPr>
            <p:extLst>
              <p:ext uri="{D42A27DB-BD31-4B8C-83A1-F6EECF244321}">
                <p14:modId xmlns:p14="http://schemas.microsoft.com/office/powerpoint/2010/main" val="151560725"/>
              </p:ext>
            </p:extLst>
          </p:nvPr>
        </p:nvGraphicFramePr>
        <p:xfrm>
          <a:off x="266700" y="1357298"/>
          <a:ext cx="8591580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תיבת טקסט 15"/>
          <p:cNvSpPr txBox="1"/>
          <p:nvPr/>
        </p:nvSpPr>
        <p:spPr>
          <a:xfrm>
            <a:off x="4290238" y="5286388"/>
            <a:ext cx="936104" cy="2616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pPr marL="0" algn="ctr" defTabSz="914400" rtl="1" eaLnBrk="1" latinLnBrk="0" hangingPunct="1"/>
            <a:r>
              <a:rPr lang="he-IL" sz="1100" dirty="0" err="1" smtClean="0"/>
              <a:t>קוגנרציה</a:t>
            </a:r>
            <a:endParaRPr lang="he-IL" sz="1100" dirty="0"/>
          </a:p>
        </p:txBody>
      </p:sp>
      <p:sp>
        <p:nvSpPr>
          <p:cNvPr id="43" name="תיבת טקסט 15"/>
          <p:cNvSpPr txBox="1"/>
          <p:nvPr/>
        </p:nvSpPr>
        <p:spPr>
          <a:xfrm>
            <a:off x="3000364" y="5286388"/>
            <a:ext cx="936104" cy="2616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pPr marL="0" algn="ctr" defTabSz="914400" rtl="1" eaLnBrk="1" latinLnBrk="0" hangingPunct="1"/>
            <a:r>
              <a:rPr lang="he-IL" sz="1100" dirty="0" smtClean="0"/>
              <a:t>אגירה שאובה</a:t>
            </a:r>
            <a:endParaRPr lang="he-IL" sz="1100" dirty="0"/>
          </a:p>
        </p:txBody>
      </p:sp>
    </p:spTree>
    <p:extLst>
      <p:ext uri="{BB962C8B-B14F-4D97-AF65-F5344CB8AC3E}">
        <p14:creationId xmlns:p14="http://schemas.microsoft.com/office/powerpoint/2010/main" val="139928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r" defTabSz="913520">
              <a:lnSpc>
                <a:spcPts val="5499"/>
              </a:lnSpc>
            </a:pPr>
            <a:r>
              <a:rPr lang="he-IL" sz="2800" dirty="0" smtClean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  <a:t>לצד הגידול בביקוש צפויה גם גריטה משמעותית של הספק קיים</a:t>
            </a:r>
            <a:endParaRPr lang="he-IL" sz="2800" dirty="0">
              <a:solidFill>
                <a:srgbClr val="2192B3"/>
              </a:solidFill>
              <a:latin typeface="MeodedPashut_OE Regular" pitchFamily="50" charset="-79"/>
              <a:ea typeface="+mn-ea"/>
              <a:cs typeface="MeodedPashut_OE Regular" pitchFamily="50" charset="-79"/>
            </a:endParaRPr>
          </a:p>
        </p:txBody>
      </p:sp>
      <p:sp>
        <p:nvSpPr>
          <p:cNvPr id="6" name="מלבן 5"/>
          <p:cNvSpPr/>
          <p:nvPr/>
        </p:nvSpPr>
        <p:spPr>
          <a:xfrm>
            <a:off x="827584" y="5646440"/>
            <a:ext cx="6696744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pPr algn="ctr"/>
            <a:r>
              <a:rPr lang="he-IL" dirty="0">
                <a:solidFill>
                  <a:schemeClr val="tx1"/>
                </a:solidFill>
              </a:rPr>
              <a:t>עד 2030 צפויה גריטה של </a:t>
            </a:r>
            <a:r>
              <a:rPr lang="he-IL" dirty="0" smtClean="0">
                <a:solidFill>
                  <a:schemeClr val="tx1"/>
                </a:solidFill>
              </a:rPr>
              <a:t>3900 </a:t>
            </a:r>
            <a:r>
              <a:rPr lang="en-US" dirty="0">
                <a:solidFill>
                  <a:schemeClr val="tx1"/>
                </a:solidFill>
              </a:rPr>
              <a:t>MW</a:t>
            </a:r>
          </a:p>
          <a:p>
            <a:pPr algn="ctr"/>
            <a:r>
              <a:rPr lang="he-IL" dirty="0"/>
              <a:t>עד 2040 </a:t>
            </a:r>
            <a:r>
              <a:rPr lang="he-IL" dirty="0" err="1"/>
              <a:t>יגרטו</a:t>
            </a:r>
            <a:r>
              <a:rPr lang="he-IL" dirty="0"/>
              <a:t> </a:t>
            </a:r>
            <a:r>
              <a:rPr lang="he-IL" dirty="0" smtClean="0"/>
              <a:t>2500</a:t>
            </a:r>
            <a:r>
              <a:rPr lang="en-US" dirty="0" smtClean="0"/>
              <a:t> </a:t>
            </a:r>
            <a:r>
              <a:rPr lang="en-US" dirty="0"/>
              <a:t>MW </a:t>
            </a:r>
            <a:r>
              <a:rPr lang="he-IL" dirty="0"/>
              <a:t>נוספים</a:t>
            </a:r>
            <a:endParaRPr lang="he-IL" dirty="0">
              <a:solidFill>
                <a:schemeClr val="tx1"/>
              </a:solidFill>
            </a:endParaRPr>
          </a:p>
        </p:txBody>
      </p:sp>
      <p:sp>
        <p:nvSpPr>
          <p:cNvPr id="7" name="תיבת טקסט 6"/>
          <p:cNvSpPr txBox="1"/>
          <p:nvPr/>
        </p:nvSpPr>
        <p:spPr>
          <a:xfrm>
            <a:off x="5572132" y="4929198"/>
            <a:ext cx="648072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marL="0" algn="ctr" defTabSz="914400" rtl="1" eaLnBrk="1" latinLnBrk="0" hangingPunct="1"/>
            <a:r>
              <a:rPr lang="he-IL" sz="1100" dirty="0"/>
              <a:t>חח״י</a:t>
            </a:r>
          </a:p>
        </p:txBody>
      </p:sp>
      <p:sp>
        <p:nvSpPr>
          <p:cNvPr id="8" name="תיבת טקסט 7"/>
          <p:cNvSpPr txBox="1"/>
          <p:nvPr/>
        </p:nvSpPr>
        <p:spPr>
          <a:xfrm>
            <a:off x="4709746" y="4929198"/>
            <a:ext cx="648072" cy="2616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marL="0" algn="ctr" defTabSz="914400" rtl="1" eaLnBrk="1" latinLnBrk="0" hangingPunct="1"/>
            <a:r>
              <a:rPr lang="he-IL" sz="1100" dirty="0"/>
              <a:t>פרטי</a:t>
            </a:r>
          </a:p>
        </p:txBody>
      </p:sp>
      <p:graphicFrame>
        <p:nvGraphicFramePr>
          <p:cNvPr id="10" name="תרשים 9"/>
          <p:cNvGraphicFramePr/>
          <p:nvPr>
            <p:extLst>
              <p:ext uri="{D42A27DB-BD31-4B8C-83A1-F6EECF244321}">
                <p14:modId xmlns:p14="http://schemas.microsoft.com/office/powerpoint/2010/main" val="54321589"/>
              </p:ext>
            </p:extLst>
          </p:nvPr>
        </p:nvGraphicFramePr>
        <p:xfrm>
          <a:off x="214282" y="928670"/>
          <a:ext cx="8643998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654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r" defTabSz="913520">
              <a:lnSpc>
                <a:spcPts val="5499"/>
              </a:lnSpc>
            </a:pPr>
            <a:r>
              <a:rPr lang="he-IL" sz="2400" dirty="0" smtClean="0">
                <a:solidFill>
                  <a:srgbClr val="2192B3"/>
                </a:solidFill>
              </a:rPr>
              <a:t>בנוסף נדרשת השלמת הקמה של 5000-7000 </a:t>
            </a:r>
            <a:r>
              <a:rPr lang="he-IL" sz="2400" dirty="0" smtClean="0"/>
              <a:t>MW מתקני </a:t>
            </a:r>
            <a:r>
              <a:rPr lang="en-US" sz="2400" dirty="0" smtClean="0"/>
              <a:t>PV</a:t>
            </a:r>
            <a:r>
              <a:rPr lang="he-IL" sz="2400" dirty="0" smtClean="0"/>
              <a:t>  עד 2030</a:t>
            </a:r>
            <a:endParaRPr lang="he-IL" sz="2400" dirty="0">
              <a:solidFill>
                <a:srgbClr val="2192B3"/>
              </a:solidFill>
            </a:endParaRPr>
          </a:p>
        </p:txBody>
      </p:sp>
      <p:graphicFrame>
        <p:nvGraphicFramePr>
          <p:cNvPr id="7" name="תרשים 6"/>
          <p:cNvGraphicFramePr>
            <a:graphicFrameLocks/>
          </p:cNvGraphicFramePr>
          <p:nvPr>
            <p:extLst/>
          </p:nvPr>
        </p:nvGraphicFramePr>
        <p:xfrm>
          <a:off x="4932040" y="1954561"/>
          <a:ext cx="4616450" cy="2822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תיבת טקסט 11"/>
          <p:cNvSpPr txBox="1"/>
          <p:nvPr/>
        </p:nvSpPr>
        <p:spPr>
          <a:xfrm>
            <a:off x="1214414" y="5013175"/>
            <a:ext cx="6715172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pPr marL="0" algn="ctr" defTabSz="914400" rtl="1" eaLnBrk="1" latinLnBrk="0" hangingPunct="1"/>
            <a:r>
              <a:rPr lang="he-IL" b="1" dirty="0"/>
              <a:t>הספק סולארי נדרש: כ- 7200 </a:t>
            </a:r>
            <a:r>
              <a:rPr lang="en-US" b="1" dirty="0"/>
              <a:t>MW</a:t>
            </a:r>
            <a:r>
              <a:rPr lang="he-IL" b="1" dirty="0"/>
              <a:t> ב 2030 לעומת 950 </a:t>
            </a:r>
            <a:r>
              <a:rPr lang="en-US" b="1" dirty="0"/>
              <a:t>MW</a:t>
            </a:r>
            <a:r>
              <a:rPr lang="he-IL" b="1" dirty="0"/>
              <a:t> היום</a:t>
            </a:r>
          </a:p>
          <a:p>
            <a:pPr marL="0" algn="ctr" defTabSz="914400" rtl="1" eaLnBrk="1" latinLnBrk="0" hangingPunct="1"/>
            <a:r>
              <a:rPr lang="he-IL" dirty="0"/>
              <a:t>עמידה ביעד התייעלות: תפחית כ 1000 </a:t>
            </a:r>
            <a:r>
              <a:rPr lang="en-US" dirty="0"/>
              <a:t>MW</a:t>
            </a:r>
            <a:r>
              <a:rPr lang="he-IL" dirty="0"/>
              <a:t> מהיעד</a:t>
            </a:r>
          </a:p>
          <a:p>
            <a:pPr marL="0" algn="ctr" defTabSz="914400" rtl="1" eaLnBrk="1" latinLnBrk="0" hangingPunct="1"/>
            <a:r>
              <a:rPr lang="he-IL" dirty="0" err="1"/>
              <a:t>ביומסה</a:t>
            </a:r>
            <a:r>
              <a:rPr lang="he-IL" dirty="0"/>
              <a:t> בתחנות </a:t>
            </a:r>
            <a:r>
              <a:rPr lang="he-IL" dirty="0" err="1"/>
              <a:t>פחמיות</a:t>
            </a:r>
            <a:r>
              <a:rPr lang="he-IL" dirty="0"/>
              <a:t>: תפחית 500 </a:t>
            </a:r>
            <a:r>
              <a:rPr lang="en-US" dirty="0"/>
              <a:t>MW</a:t>
            </a:r>
            <a:r>
              <a:rPr lang="he-IL" dirty="0"/>
              <a:t> מהיעד</a:t>
            </a:r>
          </a:p>
          <a:p>
            <a:pPr marL="0" algn="ctr" defTabSz="914400" rtl="1" eaLnBrk="1" latinLnBrk="0" hangingPunct="1"/>
            <a:r>
              <a:rPr lang="he-IL" dirty="0"/>
              <a:t>הגדלת מכסת הרוח ל 1000 </a:t>
            </a:r>
            <a:r>
              <a:rPr lang="en-US" dirty="0"/>
              <a:t>MW</a:t>
            </a:r>
            <a:r>
              <a:rPr lang="he-IL" dirty="0"/>
              <a:t>: תפחית 500 </a:t>
            </a:r>
            <a:r>
              <a:rPr lang="en-US" dirty="0"/>
              <a:t>MW</a:t>
            </a:r>
            <a:r>
              <a:rPr lang="he-IL" dirty="0"/>
              <a:t> מהיעד </a:t>
            </a:r>
          </a:p>
        </p:txBody>
      </p:sp>
      <p:graphicFrame>
        <p:nvGraphicFramePr>
          <p:cNvPr id="8" name="תרשים 7"/>
          <p:cNvGraphicFramePr/>
          <p:nvPr>
            <p:extLst/>
          </p:nvPr>
        </p:nvGraphicFramePr>
        <p:xfrm>
          <a:off x="500034" y="192880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9" name="מחבר חץ ישר 8"/>
          <p:cNvCxnSpPr/>
          <p:nvPr/>
        </p:nvCxnSpPr>
        <p:spPr>
          <a:xfrm flipV="1">
            <a:off x="2123728" y="2924944"/>
            <a:ext cx="2016224" cy="129815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81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מציין מיקום תוכן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3253147"/>
              </p:ext>
            </p:extLst>
          </p:nvPr>
        </p:nvGraphicFramePr>
        <p:xfrm>
          <a:off x="755576" y="1412776"/>
          <a:ext cx="7848872" cy="24180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23120"/>
                <a:gridCol w="1468902"/>
                <a:gridCol w="1928425"/>
                <a:gridCol w="1928425"/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sz="1400" dirty="0" smtClean="0"/>
                        <a:t>מרכיב המערכת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400" dirty="0" smtClean="0"/>
                        <a:t>קיים עד - 2013</a:t>
                      </a:r>
                      <a:r>
                        <a:rPr lang="en-US" sz="1400" dirty="0" smtClean="0"/>
                        <a:t> 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400" dirty="0" smtClean="0"/>
                        <a:t>תוספת מתוכננת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400" dirty="0" smtClean="0"/>
                        <a:t>תוספת</a:t>
                      </a:r>
                      <a:r>
                        <a:rPr lang="he-IL" sz="1400" baseline="0" dirty="0" smtClean="0"/>
                        <a:t> בפועל  לסוף 2016</a:t>
                      </a:r>
                      <a:endParaRPr lang="he-IL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sz="1400" dirty="0" smtClean="0"/>
                        <a:t>אורך מעגלי 400 ק"ו (הקמה)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/>
                        <a:t>737</a:t>
                      </a:r>
                      <a:endParaRPr lang="he-I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/>
                        <a:t>620</a:t>
                      </a:r>
                      <a:endParaRPr lang="he-I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>
                          <a:solidFill>
                            <a:srgbClr val="FF0000"/>
                          </a:solidFill>
                        </a:rPr>
                        <a:t>23</a:t>
                      </a:r>
                      <a:endParaRPr lang="he-IL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sz="1400" dirty="0" smtClean="0"/>
                        <a:t>מספר </a:t>
                      </a:r>
                      <a:r>
                        <a:rPr lang="he-IL" sz="1400" dirty="0" err="1" smtClean="0"/>
                        <a:t>תחמ"ג</a:t>
                      </a:r>
                      <a:r>
                        <a:rPr lang="he-IL" sz="1400" dirty="0" smtClean="0"/>
                        <a:t> 400/161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/>
                        <a:t>9</a:t>
                      </a:r>
                      <a:endParaRPr lang="he-I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/>
                        <a:t>3</a:t>
                      </a:r>
                      <a:endParaRPr lang="he-I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he-IL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sz="1400" dirty="0" smtClean="0"/>
                        <a:t>יכולת ההשנאה 400/161 ק״ו (</a:t>
                      </a:r>
                      <a:r>
                        <a:rPr lang="he-IL" sz="1400" dirty="0" err="1" smtClean="0"/>
                        <a:t>מגוו"א</a:t>
                      </a:r>
                      <a:r>
                        <a:rPr lang="he-IL" sz="1400" dirty="0" smtClean="0"/>
                        <a:t>)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/>
                        <a:t>10255</a:t>
                      </a:r>
                      <a:endParaRPr lang="he-I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/>
                        <a:t>5140</a:t>
                      </a:r>
                      <a:endParaRPr lang="he-I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>
                          <a:solidFill>
                            <a:srgbClr val="FF0000"/>
                          </a:solidFill>
                        </a:rPr>
                        <a:t>2690</a:t>
                      </a:r>
                    </a:p>
                    <a:p>
                      <a:pPr rtl="1"/>
                      <a:endParaRPr lang="he-IL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sz="1400" dirty="0" smtClean="0"/>
                        <a:t>אורך רשת עילית </a:t>
                      </a:r>
                      <a:r>
                        <a:rPr lang="he-IL" sz="1400" dirty="0" err="1" smtClean="0"/>
                        <a:t>מ"ע</a:t>
                      </a:r>
                      <a:r>
                        <a:rPr lang="he-IL" sz="1400" dirty="0" smtClean="0"/>
                        <a:t> 161 ק״ו (ק"מ מעגל)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/>
                        <a:t>4486</a:t>
                      </a:r>
                      <a:endParaRPr lang="he-I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/>
                        <a:t>675</a:t>
                      </a:r>
                      <a:endParaRPr lang="he-I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sz="1800" dirty="0" smtClean="0">
                          <a:solidFill>
                            <a:srgbClr val="FF0000"/>
                          </a:solidFill>
                        </a:rPr>
                        <a:t>38</a:t>
                      </a:r>
                      <a:endParaRPr lang="he-IL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כותרת 2"/>
          <p:cNvSpPr>
            <a:spLocks noGrp="1"/>
          </p:cNvSpPr>
          <p:nvPr>
            <p:ph type="title"/>
          </p:nvPr>
        </p:nvSpPr>
        <p:spPr>
          <a:xfrm>
            <a:off x="-108520" y="332656"/>
            <a:ext cx="9252520" cy="504056"/>
          </a:xfrm>
        </p:spPr>
        <p:txBody>
          <a:bodyPr>
            <a:noAutofit/>
          </a:bodyPr>
          <a:lstStyle/>
          <a:p>
            <a:pPr algn="r" defTabSz="913520">
              <a:lnSpc>
                <a:spcPts val="5499"/>
              </a:lnSpc>
            </a:pPr>
            <a:r>
              <a:rPr lang="he-IL" sz="2800" u="sng" dirty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  <a:t>ההשקעות ברשת בעשור האחרון לא תומכות את צרכי מקטע הייצור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1640" y="4005064"/>
            <a:ext cx="7272808" cy="27699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sz="1200" dirty="0" smtClean="0"/>
              <a:t>מקור: תוכנית פיתוח </a:t>
            </a:r>
            <a:r>
              <a:rPr lang="en-US" sz="1200" dirty="0" smtClean="0"/>
              <a:t>RE</a:t>
            </a:r>
            <a:r>
              <a:rPr lang="he-IL" sz="1200" dirty="0" smtClean="0"/>
              <a:t>-1435, דוחות כספיים חברת החשמל</a:t>
            </a:r>
            <a:endParaRPr lang="he-IL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563888" y="1052736"/>
            <a:ext cx="18722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 smtClean="0"/>
              <a:t>דוגמאות עיקריות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29425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תוכנית האב - סטטוס - אוגוסט 201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Meoded-Pashut_OE Black"/>
        <a:ea typeface=""/>
        <a:cs typeface="Meoded-Pashut_OE Black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>
        <a:spAutoFit/>
      </a:bodyPr>
      <a:lstStyle>
        <a:defPPr eaLnBrk="1" hangingPunct="1">
          <a:lnSpc>
            <a:spcPct val="100000"/>
          </a:lnSpc>
          <a:spcBef>
            <a:spcPct val="0"/>
          </a:spcBef>
          <a:buClrTx/>
          <a:buFontTx/>
          <a:buNone/>
          <a:defRPr sz="1400" dirty="0">
            <a:solidFill>
              <a:schemeClr val="tx1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תוכנית האב - סטטוס - אוגוסט 2017" id="{6F61EC87-A185-CA48-B593-28B58670ABAD}" vid="{F688C8C1-53FB-5B4E-9E86-88B29BAC03F8}"/>
    </a:ext>
  </a:extLst>
</a:theme>
</file>

<file path=ppt/theme/theme10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150C7484-F644-384E-9DF6-C3C9D3CF8D12}"/>
    </a:ext>
  </a:extLst>
</a:theme>
</file>

<file path=ppt/theme/theme11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7B5A0E4D-82B8-954E-9B9F-FFD25E8A4E95}"/>
    </a:ext>
  </a:extLst>
</a:theme>
</file>

<file path=ppt/theme/theme12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683D3B73-50B9-9D4B-BEDF-0A32F78A166E}"/>
    </a:ext>
  </a:extLst>
</a:theme>
</file>

<file path=ppt/theme/theme13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F99DBBC6-6FB4-5949-AC96-4091467BF659}"/>
    </a:ext>
  </a:extLst>
</a:theme>
</file>

<file path=ppt/theme/theme14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BDA43EBD-6EE4-7446-9855-4A3E197376C1}"/>
    </a:ext>
  </a:extLst>
</a:theme>
</file>

<file path=ppt/theme/theme15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2EAC7B27-960B-5144-A9FE-B7BEE0FEF4D3}"/>
    </a:ext>
  </a:extLst>
</a:theme>
</file>

<file path=ppt/theme/theme16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79E80317-DB9D-0245-BA8A-F7FEAAFECABA}"/>
    </a:ext>
  </a:extLst>
</a:theme>
</file>

<file path=ppt/theme/theme17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1C00A572-53FA-A449-AF8A-D96A873CB546}"/>
    </a:ext>
  </a:extLst>
</a:theme>
</file>

<file path=ppt/theme/theme18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FD1D1E87-0EC6-1045-B41B-C5A1A3A87647}"/>
    </a:ext>
  </a:extLst>
</a:theme>
</file>

<file path=ppt/theme/theme19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62516514-D340-C446-A72F-ED122F4BCE2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D6AD25AC-CD9C-4F48-8F50-ED6DCA922671}"/>
    </a:ext>
  </a:extLst>
</a:theme>
</file>

<file path=ppt/theme/theme20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80BDFC9F-C15E-DB48-884C-5C3BF3F27C3E}"/>
    </a:ext>
  </a:extLst>
</a:theme>
</file>

<file path=ppt/theme/theme21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F291BCAA-FE3B-E143-8E18-8C33385CAE79}"/>
    </a:ext>
  </a:extLst>
</a:theme>
</file>

<file path=ppt/theme/theme22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AD6E92EB-B444-5542-849B-26A8D85CBE3F}"/>
    </a:ext>
  </a:extLst>
</a:theme>
</file>

<file path=ppt/theme/theme2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30871B35-2F48-0246-A7AE-F07A39DCED0E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297F1405-C9D8-0849-9A6D-3E719AFA3717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A220E81F-097F-4147-91E5-8876380E44C7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634D85CD-D84C-B442-829B-A221C7EA4EA4}"/>
    </a:ext>
  </a:extLst>
</a:theme>
</file>

<file path=ppt/theme/theme7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21206754-7901-3749-BBC5-F17D9889B81F}"/>
    </a:ext>
  </a:extLst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9B3605AC-16B8-B64B-B8EB-88F697C62ACF}"/>
    </a:ext>
  </a:extLst>
</a:theme>
</file>

<file path=ppt/theme/theme9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וכנית האב - סטטוס - אוגוסט 2017" id="{6F61EC87-A185-CA48-B593-28B58670ABAD}" vid="{F4E31A37-60E0-7D43-9FBF-E102DDDEDDB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מסמך" ma:contentTypeID="0x01010011E50B610E4C5046B10784ABC990368E" ma:contentTypeVersion="1" ma:contentTypeDescription="צור מסמך חדש." ma:contentTypeScope="" ma:versionID="64fdc5d49ea2a8659226e6991e48d2f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cbabf43de81bd42ae1d4b6e4e2a05da9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מתזמן תאריך התחלה" ma:description="'מתזמן תאריך התחלה' הוא עמודת אתר שיוצרת תכונת הפרסום. היא משמשת לציון התאריך והשעה שבהם יופיע הדף לראשונה בפני מבקרי האתר." ma:internalName="PublishingStartDate">
      <xsd:simpleType>
        <xsd:restriction base="dms:Unknown"/>
      </xsd:simpleType>
    </xsd:element>
    <xsd:element name="PublishingExpirationDate" ma:index="9" nillable="true" ma:displayName="מתזמן תאריך סיום" ma:description="'תזמון תאריך הסיום' הוא עמודת אתר שיוצרת תכונת הפרסום. היא משמשת לציון התאריך והשעה שבהם הדף לא יופיע עוד בפני מבקרי האתר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סוג תוכן"/>
        <xsd:element ref="dc:title" minOccurs="0" maxOccurs="1" ma:index="4" ma:displayName="כותרת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C2134E-8791-4390-A704-4F543C0DB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942BF1-ADA9-4320-AB50-44CF3D95A065}">
  <ds:schemaRefs>
    <ds:schemaRef ds:uri="http://schemas.microsoft.com/office/2006/metadata/propertie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BD5565E5-DDE1-4FA3-8074-6E4C4C5189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תוכנית האב - סטטוס - אוגוסט 2017</Template>
  <TotalTime>8724</TotalTime>
  <Words>688</Words>
  <Application>Microsoft Macintosh PowerPoint</Application>
  <PresentationFormat>On-screen Show (4:3)</PresentationFormat>
  <Paragraphs>155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22</vt:i4>
      </vt:variant>
      <vt:variant>
        <vt:lpstr>Slide Titles</vt:lpstr>
      </vt:variant>
      <vt:variant>
        <vt:i4>15</vt:i4>
      </vt:variant>
    </vt:vector>
  </HeadingPairs>
  <TitlesOfParts>
    <vt:vector size="45" baseType="lpstr">
      <vt:lpstr>Calibri</vt:lpstr>
      <vt:lpstr>Mangal</vt:lpstr>
      <vt:lpstr>Meoded-Pashut_OE Black</vt:lpstr>
      <vt:lpstr>MeodedPashut_OE Bold</vt:lpstr>
      <vt:lpstr>MeodedPashut_OE Regular</vt:lpstr>
      <vt:lpstr>MetaOT-Medi</vt:lpstr>
      <vt:lpstr>Times New Roman</vt:lpstr>
      <vt:lpstr>Arial</vt:lpstr>
      <vt:lpstr>תוכנית האב - סטטוס - אוגוסט 2017</vt:lpstr>
      <vt:lpstr>Office Theme</vt:lpstr>
      <vt:lpstr>Custom Design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1_Custom Design</vt:lpstr>
      <vt:lpstr>17_Office Theme</vt:lpstr>
      <vt:lpstr>19_Office Theme</vt:lpstr>
      <vt:lpstr>וועידת אנרגיה בקיבוצים </vt:lpstr>
      <vt:lpstr>PowerPoint Presentation</vt:lpstr>
      <vt:lpstr>שינויים צפויים בתמהיל הדלקים לאור יעדי הממשלה</vt:lpstr>
      <vt:lpstr>PowerPoint Presentation</vt:lpstr>
      <vt:lpstr>התחזיות מצביעות על צורך בהספק משמעותי נוסף במשק</vt:lpstr>
      <vt:lpstr>PowerPoint Presentation</vt:lpstr>
      <vt:lpstr>לצד הגידול בביקוש צפויה גם גריטה משמעותית של הספק קיים</vt:lpstr>
      <vt:lpstr>בנוסף נדרשת השלמת הקמה של 5000-7000 MW מתקני PV  עד 2030</vt:lpstr>
      <vt:lpstr>ההשקעות ברשת בעשור האחרון לא תומכות את צרכי מקטע הייצור</vt:lpstr>
      <vt:lpstr>הרשות מסדירה תהליך שיבטיח השקעה ברשת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תוכנית אב למשק החשמל-נורית גל סמנכ"לית חשמל ורגולציה</dc:title>
  <dc:creator>huda</dc:creator>
  <cp:lastModifiedBy>Nurit Gal</cp:lastModifiedBy>
  <cp:revision>427</cp:revision>
  <dcterms:created xsi:type="dcterms:W3CDTF">2017-08-10T05:35:47Z</dcterms:created>
  <dcterms:modified xsi:type="dcterms:W3CDTF">2017-10-23T21:14:01Z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0x01010011E50B610E4C5046B10784ABC990368E</vt:lpwstr>
  </property>
</Properties>
</file>